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2" r:id="rId2"/>
    <p:sldId id="256" r:id="rId3"/>
    <p:sldId id="264" r:id="rId4"/>
    <p:sldId id="265" r:id="rId5"/>
    <p:sldId id="266" r:id="rId6"/>
    <p:sldId id="263" r:id="rId7"/>
    <p:sldId id="257" r:id="rId8"/>
    <p:sldId id="269" r:id="rId9"/>
    <p:sldId id="268" r:id="rId10"/>
    <p:sldId id="272" r:id="rId11"/>
    <p:sldId id="273" r:id="rId12"/>
    <p:sldId id="275" r:id="rId13"/>
    <p:sldId id="278" r:id="rId14"/>
    <p:sldId id="277" r:id="rId15"/>
    <p:sldId id="276" r:id="rId16"/>
    <p:sldId id="271" r:id="rId17"/>
    <p:sldId id="279" r:id="rId18"/>
    <p:sldId id="280" r:id="rId19"/>
    <p:sldId id="281" r:id="rId20"/>
    <p:sldId id="259" r:id="rId21"/>
    <p:sldId id="260" r:id="rId22"/>
    <p:sldId id="284" r:id="rId23"/>
    <p:sldId id="285" r:id="rId24"/>
    <p:sldId id="261" r:id="rId25"/>
    <p:sldId id="286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DD"/>
    <a:srgbClr val="0038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9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41015233920507E-3"/>
          <c:y val="0"/>
          <c:w val="0.99693589847660791"/>
          <c:h val="1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6650630011454753"/>
                  <c:y val="8.1960110316159712E-2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41,4%</a:t>
                    </a:r>
                    <a:endParaRPr lang="en-US" sz="14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317983963344788"/>
                  <c:y val="-0.29465019918195506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44,8%</a:t>
                    </a:r>
                    <a:endParaRPr lang="en-US" sz="14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5830758268618483"/>
                  <c:y val="0.10829103214890017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13,8%</a:t>
                    </a:r>
                    <a:endParaRPr lang="en-US" sz="14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'Gesamt-Grafiken'!$A$20:$A$22</c:f>
              <c:strCache>
                <c:ptCount val="3"/>
                <c:pt idx="0">
                  <c:v>Öffentliche A.</c:v>
                </c:pt>
                <c:pt idx="1">
                  <c:v>Klinik</c:v>
                </c:pt>
                <c:pt idx="2">
                  <c:v>Andere</c:v>
                </c:pt>
              </c:strCache>
            </c:strRef>
          </c:cat>
          <c:val>
            <c:numRef>
              <c:f>'Gesamt-Grafiken'!$B$20:$B$22</c:f>
              <c:numCache>
                <c:formatCode>0.0</c:formatCode>
                <c:ptCount val="3"/>
                <c:pt idx="0">
                  <c:v>41.379310344827609</c:v>
                </c:pt>
                <c:pt idx="1">
                  <c:v>44.827586206896541</c:v>
                </c:pt>
                <c:pt idx="2">
                  <c:v>13.793103448275856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227904501628018E-2"/>
          <c:y val="9.2592592592592657E-3"/>
          <c:w val="0.98319019400925378"/>
          <c:h val="0.98148148148148151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7681557846506299"/>
                  <c:y val="-9.6595696470232806E-2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51,7%</a:t>
                    </a:r>
                    <a:endParaRPr lang="en-US" sz="14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1518900343642611"/>
                  <c:y val="2.0048171335537688E-2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48,3%</a:t>
                    </a:r>
                    <a:endParaRPr lang="en-US" sz="14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'Gesamt-Grafiken'!$A$53:$A$56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'Gesamt-Grafiken'!$B$53:$B$56</c:f>
              <c:numCache>
                <c:formatCode>0.0</c:formatCode>
                <c:ptCount val="4"/>
                <c:pt idx="0">
                  <c:v>51.724137931034498</c:v>
                </c:pt>
                <c:pt idx="1">
                  <c:v>48.275862068965516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460030125100401E-3"/>
          <c:y val="9.2592592592592657E-3"/>
          <c:w val="0.98777209549837219"/>
          <c:h val="0.99074074074074059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460030125100435E-3"/>
          <c:y val="9.2592592592592744E-3"/>
          <c:w val="0.98777209549837242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306529209621993"/>
                  <c:y val="-0.22457604257801109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75,0%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227949599083619"/>
                  <c:y val="7.104257801108195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17,9%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4617348089220801E-2"/>
                  <c:y val="0.1204399970836978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'Gesamt-Grafiken'!$A$59:$A$62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'Gesamt-Grafiken'!$B$59:$B$62</c:f>
              <c:numCache>
                <c:formatCode>0.0</c:formatCode>
                <c:ptCount val="4"/>
                <c:pt idx="0">
                  <c:v>75</c:v>
                </c:pt>
                <c:pt idx="1">
                  <c:v>17.857142857142847</c:v>
                </c:pt>
                <c:pt idx="2">
                  <c:v>7.1428571428571415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6296296296296337E-3"/>
          <c:w val="0.99693589847660791"/>
          <c:h val="0.99537037037037035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1805269186712486"/>
                  <c:y val="-0.11245042286380869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65,5%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099656357388317"/>
                  <c:y val="5.9899387576552929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31,0%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147820439970774E-2"/>
                  <c:y val="1.82808398950131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'Gesamt-Grafiken'!$A$65:$A$68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'Gesamt-Grafiken'!$B$65:$B$68</c:f>
              <c:numCache>
                <c:formatCode>0.0</c:formatCode>
                <c:ptCount val="4"/>
                <c:pt idx="0">
                  <c:v>65.517241379310434</c:v>
                </c:pt>
                <c:pt idx="1">
                  <c:v>31.03448275862069</c:v>
                </c:pt>
                <c:pt idx="2">
                  <c:v>3.4482758620689653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460030125100375E-3"/>
          <c:y val="4.6296296296296311E-3"/>
          <c:w val="0.98777209549837219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0430698739977091"/>
                  <c:y val="-0.1943968591303475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72,4%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068728522336769"/>
                  <c:y val="8.2979579329895248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17,2%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300312976341871"/>
                  <c:y val="0.119141149023038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10,3%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'Gesamt-Grafiken'!$A$71:$A$74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'Gesamt-Grafiken'!$B$71:$B$74</c:f>
              <c:numCache>
                <c:formatCode>0.0</c:formatCode>
                <c:ptCount val="4"/>
                <c:pt idx="0">
                  <c:v>72.41379310344827</c:v>
                </c:pt>
                <c:pt idx="1">
                  <c:v>17.241379310344829</c:v>
                </c:pt>
                <c:pt idx="2">
                  <c:v>10.344827586206897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4101523392052E-3"/>
          <c:y val="4.629629629629632E-3"/>
          <c:w val="0.99235399698748961"/>
          <c:h val="0.99537037037037035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272852233676976"/>
                  <c:y val="-0.2554966119287758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mtClean="0"/>
                      <a:t>72,4%</a:t>
                    </a:r>
                    <a:endParaRPr lang="en-US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1583046964490263"/>
                  <c:y val="0.12028193734033903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mtClean="0"/>
                      <a:t>27,6%</a:t>
                    </a:r>
                    <a:endParaRPr lang="en-US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'Gesamt-Grafiken'!$A$77:$A$80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'Gesamt-Grafiken'!$B$77:$B$80</c:f>
              <c:numCache>
                <c:formatCode>0.0</c:formatCode>
                <c:ptCount val="4"/>
                <c:pt idx="0">
                  <c:v>72.41379310344827</c:v>
                </c:pt>
                <c:pt idx="1">
                  <c:v>27.586206896551708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460030125100401E-3"/>
          <c:y val="4.629629629629632E-3"/>
          <c:w val="0.9877720954983723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8449026345933565"/>
                  <c:y val="-0.22157407407407406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75,9%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170675830469644"/>
                  <c:y val="8.644575678040245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17,2%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228833509213409E-2"/>
                  <c:y val="4.50674394867308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0278070911239193E-2"/>
                  <c:y val="2.70946340040828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'Gesamt-Grafiken'!$A$83:$A$86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'Gesamt-Grafiken'!$B$83:$B$86</c:f>
              <c:numCache>
                <c:formatCode>0.0</c:formatCode>
                <c:ptCount val="4"/>
                <c:pt idx="0">
                  <c:v>75.862068965517267</c:v>
                </c:pt>
                <c:pt idx="1">
                  <c:v>17.241379310344829</c:v>
                </c:pt>
                <c:pt idx="2">
                  <c:v>3.4482758620689653</c:v>
                </c:pt>
                <c:pt idx="3">
                  <c:v>3.4482758620689653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460030125100401E-3"/>
          <c:y val="4.629629629629632E-3"/>
          <c:w val="0.9877720954983723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7853379152348225"/>
                  <c:y val="-0.1321558763487897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65,5%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245131729667812"/>
                  <c:y val="6.5145086030912805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31,0%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786661976531283E-2"/>
                  <c:y val="1.899094545050552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'Gesamt-Grafiken'!$A$89:$A$92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'Gesamt-Grafiken'!$B$89:$B$92</c:f>
              <c:numCache>
                <c:formatCode>0.0</c:formatCode>
                <c:ptCount val="4"/>
                <c:pt idx="0">
                  <c:v>65.517241379310406</c:v>
                </c:pt>
                <c:pt idx="1">
                  <c:v>31.03448275862069</c:v>
                </c:pt>
                <c:pt idx="2">
                  <c:v>3.4482758620689653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460030125100375E-3"/>
          <c:y val="9.2592592592592657E-3"/>
          <c:w val="0.98777209549837219"/>
          <c:h val="0.98611111111111116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6169133497488072"/>
                  <c:y val="-0.36342922644969261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86,2%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101992405588478"/>
                  <c:y val="9.080163316590277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13,8%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'Gesamt-Grafiken'!$A$95:$A$98</c:f>
              <c:strCache>
                <c:ptCount val="4"/>
                <c:pt idx="0">
                  <c:v>sehr gut</c:v>
                </c:pt>
                <c:pt idx="1">
                  <c:v>gut</c:v>
                </c:pt>
                <c:pt idx="2">
                  <c:v>zufriedenstellend</c:v>
                </c:pt>
                <c:pt idx="3">
                  <c:v>unzureichend</c:v>
                </c:pt>
              </c:strCache>
            </c:strRef>
          </c:cat>
          <c:val>
            <c:numRef>
              <c:f>'Gesamt-Grafiken'!$B$95:$B$98</c:f>
              <c:numCache>
                <c:formatCode>0.0</c:formatCode>
                <c:ptCount val="4"/>
                <c:pt idx="0">
                  <c:v>86.206896551724114</c:v>
                </c:pt>
                <c:pt idx="1">
                  <c:v>13.793103448275856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41015233920503E-3"/>
          <c:y val="4.6296835345712613E-3"/>
          <c:w val="0.9877720954983723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6.8236238511423186E-2"/>
                  <c:y val="-0.35259510805739991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mtClean="0"/>
                      <a:t>89,7%</a:t>
                    </a:r>
                    <a:endParaRPr lang="en-US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325756960792273"/>
                  <c:y val="0.12536802390684895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6,9%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52004581901489E-2"/>
                  <c:y val="4.3625663326329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'Gesamt-Grafiken'!$A$101:$A$104</c:f>
              <c:strCache>
                <c:ptCount val="4"/>
                <c:pt idx="0">
                  <c:v>sehr gut</c:v>
                </c:pt>
                <c:pt idx="1">
                  <c:v>gut</c:v>
                </c:pt>
                <c:pt idx="2">
                  <c:v>zufriedenstellend</c:v>
                </c:pt>
                <c:pt idx="3">
                  <c:v>unzureichend</c:v>
                </c:pt>
              </c:strCache>
            </c:strRef>
          </c:cat>
          <c:val>
            <c:numRef>
              <c:f>'Gesamt-Grafiken'!$B$101:$B$104</c:f>
              <c:numCache>
                <c:formatCode>0.0</c:formatCode>
                <c:ptCount val="4"/>
                <c:pt idx="0">
                  <c:v>89.655172413793025</c:v>
                </c:pt>
                <c:pt idx="1">
                  <c:v>6.8965517241379306</c:v>
                </c:pt>
                <c:pt idx="2">
                  <c:v>3.4482758620689653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41015233920498E-3"/>
          <c:y val="0"/>
          <c:w val="0.99693589847660791"/>
          <c:h val="1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3982700616031243"/>
                  <c:y val="8.5828343313373259E-2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20,7%</a:t>
                    </a:r>
                    <a:endParaRPr lang="en-US" sz="14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799541809851089"/>
                  <c:y val="-0.42582802898140726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79,3%</a:t>
                    </a:r>
                    <a:endParaRPr lang="en-US" sz="14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'Gesamt-Grafiken'!$A$25:$A$26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'Gesamt-Grafiken'!$B$25:$B$26</c:f>
              <c:numCache>
                <c:formatCode>0.0</c:formatCode>
                <c:ptCount val="2"/>
                <c:pt idx="0">
                  <c:v>20.689655172413794</c:v>
                </c:pt>
                <c:pt idx="1">
                  <c:v>79.310344827586178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460030125100418E-3"/>
          <c:y val="9.2592592592592744E-3"/>
          <c:w val="0.98777209549837242"/>
          <c:h val="0.98611111111111116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7796105383734251"/>
                  <c:y val="-0.13792213858919411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64,3%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245131729667812"/>
                  <c:y val="4.2671098747967824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28,6%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914946198735472E-2"/>
                  <c:y val="0.1028756064141021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'Gesamt-Grafiken'!$A$107:$A$110</c:f>
              <c:strCache>
                <c:ptCount val="4"/>
                <c:pt idx="0">
                  <c:v>nein</c:v>
                </c:pt>
                <c:pt idx="1">
                  <c:v>ja, ein wenig</c:v>
                </c:pt>
                <c:pt idx="2">
                  <c:v>ja, deutlich</c:v>
                </c:pt>
                <c:pt idx="3">
                  <c:v>ja, komplett</c:v>
                </c:pt>
              </c:strCache>
            </c:strRef>
          </c:cat>
          <c:val>
            <c:numRef>
              <c:f>'Gesamt-Grafiken'!$B$107:$B$110</c:f>
              <c:numCache>
                <c:formatCode>0.0</c:formatCode>
                <c:ptCount val="4"/>
                <c:pt idx="0">
                  <c:v>64.285714285714292</c:v>
                </c:pt>
                <c:pt idx="1">
                  <c:v>28.571428571428569</c:v>
                </c:pt>
                <c:pt idx="2">
                  <c:v>7.1428571428571415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6296296296296302E-3"/>
          <c:w val="0.99693589847660791"/>
          <c:h val="0.99537037037037035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2327605956471935"/>
                  <c:y val="-0.29625501012707989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75,9%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4771996283969658"/>
                  <c:y val="0.12227861434199619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24,1%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'Gesamt-Grafiken'!$A$117:$A$120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'Gesamt-Grafiken'!$B$117:$B$120</c:f>
              <c:numCache>
                <c:formatCode>0.0</c:formatCode>
                <c:ptCount val="4"/>
                <c:pt idx="0">
                  <c:v>75.862068965517253</c:v>
                </c:pt>
                <c:pt idx="1">
                  <c:v>24.137931034482762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41015233920503E-3"/>
          <c:y val="0"/>
          <c:w val="0.98777209549837208"/>
          <c:h val="0.99537037037037035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3096950510052213"/>
                  <c:y val="-0.41207848712360806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85,7%</a:t>
                    </a:r>
                    <a:endParaRPr lang="en-US" sz="14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7709861009641836"/>
                  <c:y val="0.1325771550822017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14,3%</a:t>
                    </a:r>
                    <a:endParaRPr lang="en-US" sz="14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'Lernziele pro Kurs'!$A$52:$A$55</c:f>
              <c:strCache>
                <c:ptCount val="4"/>
                <c:pt idx="0">
                  <c:v>trifft zu (d.h. trifft in &gt;80% der Fälle zu)</c:v>
                </c:pt>
                <c:pt idx="1">
                  <c:v>trifft überwiegend (d.h. in 50-80% der Fälle) zu</c:v>
                </c:pt>
                <c:pt idx="2">
                  <c:v>trifft weniger (d.h. nur in 20-50% der Fälle) zu</c:v>
                </c:pt>
                <c:pt idx="3">
                  <c:v>trifft nicht (d.h. in &lt;20% der Fälle) zu</c:v>
                </c:pt>
              </c:strCache>
            </c:strRef>
          </c:cat>
          <c:val>
            <c:numRef>
              <c:f>'Lernziele pro Kurs'!$C$52:$C$55</c:f>
              <c:numCache>
                <c:formatCode>0.0</c:formatCode>
                <c:ptCount val="4"/>
                <c:pt idx="0">
                  <c:v>85.714285714285722</c:v>
                </c:pt>
                <c:pt idx="1">
                  <c:v>14.285714285714286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41015233920507E-3"/>
          <c:y val="0"/>
          <c:w val="0.98319019400925378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7681557846506299"/>
                  <c:y val="-4.9948319234370785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51,8%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650630011454753"/>
                  <c:y val="1.1397047153490882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48,2%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'Lernziele pro Kurs'!$W$64:$W$67</c:f>
              <c:strCache>
                <c:ptCount val="4"/>
                <c:pt idx="0">
                  <c:v>trifft zu (d.h. trifft in &gt;80% der Fälle zu)</c:v>
                </c:pt>
                <c:pt idx="1">
                  <c:v>trifft überwiegend (d.h. in 50-80% der Fälle) zu</c:v>
                </c:pt>
                <c:pt idx="2">
                  <c:v>trifft weniger (d.h. nur in 20-50% der Fälle) zu</c:v>
                </c:pt>
                <c:pt idx="3">
                  <c:v>trifft nicht (d.h. in &lt;20% der Fälle) zu</c:v>
                </c:pt>
              </c:strCache>
            </c:strRef>
          </c:cat>
          <c:val>
            <c:numRef>
              <c:f>'Lernziele pro Kurs'!$AA$64:$AA$67</c:f>
              <c:numCache>
                <c:formatCode>0.0</c:formatCode>
                <c:ptCount val="4"/>
                <c:pt idx="0">
                  <c:v>51.785714285714292</c:v>
                </c:pt>
                <c:pt idx="1">
                  <c:v>48.214285714285715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4101523392052E-3"/>
          <c:y val="0"/>
          <c:w val="0.98319019400925367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1461626575028636"/>
                  <c:y val="3.5781614542828577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40,0%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0659793814432989"/>
                  <c:y val="-0.12145742486945894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60,0%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'Lernziele pro Kurs'!$A$86:$A$89</c:f>
              <c:strCache>
                <c:ptCount val="4"/>
                <c:pt idx="0">
                  <c:v>trifft zu (d.h. trifft in &gt;80% der Fälle zu)</c:v>
                </c:pt>
                <c:pt idx="1">
                  <c:v>trifft überwiegend (d.h. in 50-80% der Fälle) zu</c:v>
                </c:pt>
                <c:pt idx="2">
                  <c:v>trifft weniger (d.h. nur in 20-50% der Fälle) zu</c:v>
                </c:pt>
                <c:pt idx="3">
                  <c:v>trifft nicht (d.h. in &lt;20% der Fälle) zu</c:v>
                </c:pt>
              </c:strCache>
            </c:strRef>
          </c:cat>
          <c:val>
            <c:numRef>
              <c:f>'Lernziele pro Kurs'!$C$86:$C$89</c:f>
              <c:numCache>
                <c:formatCode>0.0</c:formatCode>
                <c:ptCount val="4"/>
                <c:pt idx="0">
                  <c:v>40</c:v>
                </c:pt>
                <c:pt idx="1">
                  <c:v>60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41015233920498E-3"/>
          <c:y val="0"/>
          <c:w val="0.98319019400925389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1747995418098512"/>
                  <c:y val="-0.15054139269045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65,7%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263459335624283"/>
                  <c:y val="9.7183303457982706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34,3%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'Lernziele pro Kurs'!$A$98:$A$101</c:f>
              <c:strCache>
                <c:ptCount val="4"/>
                <c:pt idx="0">
                  <c:v>trifft zu (d.h. trifft in &gt;80% der Fälle zu)</c:v>
                </c:pt>
                <c:pt idx="1">
                  <c:v>trifft überwiegend (d.h. in 50-80% der Fälle) zu</c:v>
                </c:pt>
                <c:pt idx="2">
                  <c:v>trifft weniger (d.h. nur in 20-50% der Fälle) zu</c:v>
                </c:pt>
                <c:pt idx="3">
                  <c:v>trifft nicht (d.h. in &lt;20% der Fälle) zu</c:v>
                </c:pt>
              </c:strCache>
            </c:strRef>
          </c:cat>
          <c:val>
            <c:numRef>
              <c:f>'Lernziele pro Kurs'!$C$98:$C$101</c:f>
              <c:numCache>
                <c:formatCode>0.0</c:formatCode>
                <c:ptCount val="4"/>
                <c:pt idx="0">
                  <c:v>65.714285714285722</c:v>
                </c:pt>
                <c:pt idx="1">
                  <c:v>34.285714285714285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41015233920503E-3"/>
          <c:y val="0"/>
          <c:w val="0.98319019400925378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7337915234822451"/>
                  <c:y val="-1.4614367408419374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51,7%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879725085910655"/>
                  <c:y val="-0.10497990174184904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44,8%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787067853631696E-2"/>
                  <c:y val="2.91950187846465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'Lernziele pro Kurs'!$A$110:$A$113</c:f>
              <c:strCache>
                <c:ptCount val="4"/>
                <c:pt idx="0">
                  <c:v>trifft zu (d.h. trifft in &gt;80% der Fälle zu)</c:v>
                </c:pt>
                <c:pt idx="1">
                  <c:v>trifft überwiegend (d.h. in 50-80% der Fälle) zu</c:v>
                </c:pt>
                <c:pt idx="2">
                  <c:v>trifft weniger (d.h. nur in 20-50% der Fälle) zu</c:v>
                </c:pt>
                <c:pt idx="3">
                  <c:v>trifft nicht (d.h. in &lt;20% der Fälle) zu</c:v>
                </c:pt>
              </c:strCache>
            </c:strRef>
          </c:cat>
          <c:val>
            <c:numRef>
              <c:f>'Lernziele pro Kurs'!$D$110:$D$113</c:f>
              <c:numCache>
                <c:formatCode>0.0</c:formatCode>
                <c:ptCount val="4"/>
                <c:pt idx="0">
                  <c:v>51.724137931034491</c:v>
                </c:pt>
                <c:pt idx="1">
                  <c:v>44.827586206896541</c:v>
                </c:pt>
                <c:pt idx="2">
                  <c:v>3.4482758620689653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40871877770245E-3"/>
          <c:y val="0"/>
          <c:w val="0.98451345755693587"/>
          <c:h val="0.98686371326623601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'Gesamt-Grafiken'!$A$29:$A$31</c:f>
              <c:strCache>
                <c:ptCount val="3"/>
                <c:pt idx="0">
                  <c:v>weniger als 5</c:v>
                </c:pt>
                <c:pt idx="1">
                  <c:v>6 bis 10</c:v>
                </c:pt>
                <c:pt idx="2">
                  <c:v>mehr als 10</c:v>
                </c:pt>
              </c:strCache>
            </c:strRef>
          </c:cat>
          <c:val>
            <c:numRef>
              <c:f>'Gesamt-Grafiken'!$B$29:$B$31</c:f>
              <c:numCache>
                <c:formatCode>0.0</c:formatCode>
                <c:ptCount val="3"/>
                <c:pt idx="0">
                  <c:v>31.03448275862069</c:v>
                </c:pt>
                <c:pt idx="1">
                  <c:v>3.4482758620689653</c:v>
                </c:pt>
                <c:pt idx="2">
                  <c:v>65.517241379310349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41015233920489E-3"/>
          <c:y val="0"/>
          <c:w val="0.99693589847660791"/>
          <c:h val="1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'Gesamt-Grafiken'!$A$37:$A$40</c:f>
              <c:strCache>
                <c:ptCount val="4"/>
                <c:pt idx="0">
                  <c:v>weniger als 5:</c:v>
                </c:pt>
                <c:pt idx="1">
                  <c:v>5 -8:</c:v>
                </c:pt>
                <c:pt idx="2">
                  <c:v>8 -12:</c:v>
                </c:pt>
                <c:pt idx="3">
                  <c:v>12 -18:</c:v>
                </c:pt>
              </c:strCache>
            </c:strRef>
          </c:cat>
          <c:val>
            <c:numRef>
              <c:f>'Gesamt-Grafiken'!$B$37:$B$40</c:f>
              <c:numCache>
                <c:formatCode>0.0</c:formatCode>
                <c:ptCount val="4"/>
                <c:pt idx="0">
                  <c:v>13.793103448275861</c:v>
                </c:pt>
                <c:pt idx="1">
                  <c:v>37.931034482758619</c:v>
                </c:pt>
                <c:pt idx="2">
                  <c:v>44.827586206896555</c:v>
                </c:pt>
                <c:pt idx="3">
                  <c:v>3.4482758620689653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3882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A6DD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0"/>
              <c:layout>
                <c:manualLayout>
                  <c:x val="3.1963470319634701E-2"/>
                  <c:y val="-2.3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831050228310501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397260273972601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'Gesamt-Grafiken'!$A$43:$A$45</c:f>
              <c:strCache>
                <c:ptCount val="3"/>
                <c:pt idx="0">
                  <c:v>Von Zuhause</c:v>
                </c:pt>
                <c:pt idx="1">
                  <c:v>Vom Arbeitsplatz</c:v>
                </c:pt>
                <c:pt idx="2">
                  <c:v>Von unterwegs</c:v>
                </c:pt>
              </c:strCache>
            </c:strRef>
          </c:cat>
          <c:val>
            <c:numRef>
              <c:f>'Gesamt-Grafiken'!$B$43:$B$45</c:f>
              <c:numCache>
                <c:formatCode>0.0</c:formatCode>
                <c:ptCount val="3"/>
                <c:pt idx="0">
                  <c:v>29</c:v>
                </c:pt>
                <c:pt idx="1">
                  <c:v>15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6"/>
        <c:gapDepth val="34"/>
        <c:shape val="cylinder"/>
        <c:axId val="73363840"/>
        <c:axId val="73704960"/>
        <c:axId val="0"/>
      </c:bar3DChart>
      <c:catAx>
        <c:axId val="73363840"/>
        <c:scaling>
          <c:orientation val="minMax"/>
        </c:scaling>
        <c:delete val="1"/>
        <c:axPos val="b"/>
        <c:majorTickMark val="out"/>
        <c:minorTickMark val="none"/>
        <c:tickLblPos val="nextTo"/>
        <c:crossAx val="73704960"/>
        <c:crosses val="autoZero"/>
        <c:auto val="1"/>
        <c:lblAlgn val="ctr"/>
        <c:lblOffset val="100"/>
        <c:noMultiLvlLbl val="0"/>
      </c:catAx>
      <c:valAx>
        <c:axId val="73704960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733638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227904501628018E-2"/>
          <c:y val="9.2592592592592657E-3"/>
          <c:w val="0.98319019400925378"/>
          <c:h val="0.98148148148148151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2950744558991981"/>
                  <c:y val="-0.17587960893534596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62,1%</a:t>
                    </a:r>
                    <a:endParaRPr lang="en-US" sz="14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056128293241695"/>
                  <c:y val="6.2477277676534972E-2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34,5%</a:t>
                    </a:r>
                    <a:endParaRPr lang="en-US" sz="14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70949121050590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3,4%</a:t>
                    </a:r>
                    <a:endParaRPr lang="en-US" sz="14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'Gesamt-Grafiken'!$A$35:$A$38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'Gesamt-Grafiken'!$B$35:$B$38</c:f>
              <c:numCache>
                <c:formatCode>0.0</c:formatCode>
                <c:ptCount val="4"/>
                <c:pt idx="0">
                  <c:v>62.068965517241374</c:v>
                </c:pt>
                <c:pt idx="1">
                  <c:v>34.482758620689658</c:v>
                </c:pt>
                <c:pt idx="2">
                  <c:v>3.4482758620689653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41015233920498E-3"/>
          <c:y val="4.6296296296296302E-3"/>
          <c:w val="0.99235399698748983"/>
          <c:h val="0.99537037037037035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5447898909543523"/>
                  <c:y val="8.0770147402976736E-2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37,9%</a:t>
                    </a:r>
                    <a:endParaRPr lang="en-US" sz="14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4439862542955326"/>
                  <c:y val="-0.16735595686500784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55,2%</a:t>
                    </a:r>
                    <a:endParaRPr lang="en-US" sz="14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6495927699759218E-2"/>
                  <c:y val="0.11850744182546025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6,9%</a:t>
                    </a:r>
                    <a:endParaRPr lang="en-US" sz="14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'Gesamt-Grafiken'!$A$47:$A$50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'Gesamt-Grafiken'!$B$47:$B$50</c:f>
              <c:numCache>
                <c:formatCode>0.0</c:formatCode>
                <c:ptCount val="4"/>
                <c:pt idx="0">
                  <c:v>37.931034482758605</c:v>
                </c:pt>
                <c:pt idx="1">
                  <c:v>55.172413793103452</c:v>
                </c:pt>
                <c:pt idx="2">
                  <c:v>6.8965517241379306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41015233920507E-3"/>
          <c:y val="0"/>
          <c:w val="0.98319019400925378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bubble3D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bubble3D val="0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4786406743905287"/>
                  <c:y val="-0.12623474842664539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61,9%</a:t>
                    </a:r>
                    <a:endParaRPr lang="en-US" sz="14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848874745153555"/>
                  <c:y val="6.8794643732395744E-2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37,6%</a:t>
                    </a:r>
                    <a:endParaRPr lang="en-US" sz="14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673836871846081E-2"/>
                  <c:y val="3.99142742309678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0,5%</a:t>
                    </a:r>
                    <a:endParaRPr lang="en-US" sz="14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 b="0"/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'Lernziele pro Kurs'!$A$43:$A$46</c:f>
              <c:strCache>
                <c:ptCount val="4"/>
                <c:pt idx="0">
                  <c:v>trifft zu (d.h. trifft in &gt;80% der Fälle zu)</c:v>
                </c:pt>
                <c:pt idx="1">
                  <c:v>trifft überwiegend (d.h. in 50-80% der Fälle) zu</c:v>
                </c:pt>
                <c:pt idx="2">
                  <c:v>trifft weniger (d.h. nur in 20-50% der Fälle) zu</c:v>
                </c:pt>
                <c:pt idx="3">
                  <c:v>trifft nicht (d.h. in &lt;20% der Fälle) zu</c:v>
                </c:pt>
              </c:strCache>
            </c:strRef>
          </c:cat>
          <c:val>
            <c:numRef>
              <c:f>'Lernziele pro Kurs'!$B$43:$B$46</c:f>
              <c:numCache>
                <c:formatCode>0.0</c:formatCode>
                <c:ptCount val="4"/>
                <c:pt idx="0">
                  <c:v>61.904761904761905</c:v>
                </c:pt>
                <c:pt idx="1">
                  <c:v>37.566137566137556</c:v>
                </c:pt>
                <c:pt idx="2">
                  <c:v>0.52910052910052907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41015233920507E-3"/>
          <c:y val="4.6296296296296311E-3"/>
          <c:w val="0.99235399698748972"/>
          <c:h val="0.99537037037037035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9B0A9-8D89-40A9-8FC6-C76856787A00}" type="datetimeFigureOut">
              <a:rPr lang="de-DE" smtClean="0"/>
              <a:t>28.12.2013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606A6-6B70-4DEB-9096-6754B2252B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231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606A6-6B70-4DEB-9096-6754B2252B01}" type="slidenum">
              <a:rPr lang="de-DE" smtClean="0"/>
              <a:t>13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28.12.2013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64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28.12.2013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09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28.12.2013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41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28.12.2013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68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28.12.2013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297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28.12.2013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040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28.12.2013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54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28.12.2013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91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28.12.2013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00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28.12.2013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82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28.12.2013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980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D6367-2BBE-4D1B-940E-934A6029380D}" type="datetimeFigureOut">
              <a:rPr lang="de-DE" smtClean="0"/>
              <a:pPr/>
              <a:t>28.12.2013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175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184796"/>
              </p:ext>
            </p:extLst>
          </p:nvPr>
        </p:nvGraphicFramePr>
        <p:xfrm>
          <a:off x="35496" y="485964"/>
          <a:ext cx="2771775" cy="187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5497" y="44624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/>
              <a:t>Arbeitsumgebung</a:t>
            </a:r>
            <a:endParaRPr lang="de-DE" sz="2200" dirty="0"/>
          </a:p>
        </p:txBody>
      </p:sp>
      <p:grpSp>
        <p:nvGrpSpPr>
          <p:cNvPr id="2" name="Gruppieren 11"/>
          <p:cNvGrpSpPr/>
          <p:nvPr/>
        </p:nvGrpSpPr>
        <p:grpSpPr>
          <a:xfrm>
            <a:off x="3042936" y="846004"/>
            <a:ext cx="2314805" cy="338554"/>
            <a:chOff x="539553" y="2761356"/>
            <a:chExt cx="2314805" cy="338554"/>
          </a:xfrm>
        </p:grpSpPr>
        <p:sp>
          <p:nvSpPr>
            <p:cNvPr id="6" name="Abgerundetes Rechteck 5"/>
            <p:cNvSpPr/>
            <p:nvPr/>
          </p:nvSpPr>
          <p:spPr>
            <a:xfrm>
              <a:off x="539553" y="2858625"/>
              <a:ext cx="144015" cy="144016"/>
            </a:xfrm>
            <a:prstGeom prst="roundRect">
              <a:avLst/>
            </a:prstGeom>
            <a:solidFill>
              <a:srgbClr val="003882"/>
            </a:solidFill>
            <a:ln>
              <a:solidFill>
                <a:srgbClr val="0038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899592" y="2761356"/>
              <a:ext cx="19547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Öffentliche Apotheke</a:t>
              </a:r>
              <a:endParaRPr lang="de-DE" sz="1600" dirty="0"/>
            </a:p>
          </p:txBody>
        </p:sp>
      </p:grpSp>
      <p:grpSp>
        <p:nvGrpSpPr>
          <p:cNvPr id="3" name="Gruppieren 12"/>
          <p:cNvGrpSpPr/>
          <p:nvPr/>
        </p:nvGrpSpPr>
        <p:grpSpPr>
          <a:xfrm>
            <a:off x="3042936" y="1082557"/>
            <a:ext cx="2393160" cy="338554"/>
            <a:chOff x="539553" y="2996952"/>
            <a:chExt cx="2393160" cy="338554"/>
          </a:xfrm>
        </p:grpSpPr>
        <p:sp>
          <p:nvSpPr>
            <p:cNvPr id="7" name="Abgerundetes Rechteck 6"/>
            <p:cNvSpPr/>
            <p:nvPr/>
          </p:nvSpPr>
          <p:spPr>
            <a:xfrm>
              <a:off x="539553" y="3094221"/>
              <a:ext cx="144015" cy="144016"/>
            </a:xfrm>
            <a:prstGeom prst="roundRect">
              <a:avLst/>
            </a:prstGeom>
            <a:solidFill>
              <a:srgbClr val="00A6DD"/>
            </a:solidFill>
            <a:ln>
              <a:solidFill>
                <a:srgbClr val="00A6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899592" y="2996952"/>
              <a:ext cx="20331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Krankenhausapotheke</a:t>
              </a:r>
              <a:endParaRPr lang="de-DE" sz="1600" dirty="0"/>
            </a:p>
          </p:txBody>
        </p:sp>
      </p:grpSp>
      <p:grpSp>
        <p:nvGrpSpPr>
          <p:cNvPr id="12" name="Gruppieren 13"/>
          <p:cNvGrpSpPr/>
          <p:nvPr/>
        </p:nvGrpSpPr>
        <p:grpSpPr>
          <a:xfrm>
            <a:off x="3042936" y="1319110"/>
            <a:ext cx="2311407" cy="338554"/>
            <a:chOff x="539553" y="3234462"/>
            <a:chExt cx="2311407" cy="338554"/>
          </a:xfrm>
        </p:grpSpPr>
        <p:sp>
          <p:nvSpPr>
            <p:cNvPr id="8" name="Abgerundetes Rechteck 7"/>
            <p:cNvSpPr/>
            <p:nvPr/>
          </p:nvSpPr>
          <p:spPr>
            <a:xfrm>
              <a:off x="539553" y="3331731"/>
              <a:ext cx="144015" cy="14401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899592" y="3234462"/>
              <a:ext cx="19513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andere / beides nicht</a:t>
              </a:r>
              <a:endParaRPr lang="de-DE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04977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Diagramm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969595"/>
              </p:ext>
            </p:extLst>
          </p:nvPr>
        </p:nvGraphicFramePr>
        <p:xfrm>
          <a:off x="0" y="620688"/>
          <a:ext cx="2771775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Textfeld 23"/>
          <p:cNvSpPr txBox="1"/>
          <p:nvPr/>
        </p:nvSpPr>
        <p:spPr>
          <a:xfrm>
            <a:off x="0" y="0"/>
            <a:ext cx="4067944" cy="660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de-DE" sz="2200" dirty="0" smtClean="0"/>
              <a:t>Studienmaterial leichter Einstieg, angemessener Wissenszuwachs</a:t>
            </a:r>
            <a:endParaRPr lang="de-DE" sz="2200" dirty="0"/>
          </a:p>
        </p:txBody>
      </p:sp>
      <p:grpSp>
        <p:nvGrpSpPr>
          <p:cNvPr id="40" name="Gruppieren 39"/>
          <p:cNvGrpSpPr/>
          <p:nvPr/>
        </p:nvGrpSpPr>
        <p:grpSpPr>
          <a:xfrm>
            <a:off x="3078578" y="1105172"/>
            <a:ext cx="2357518" cy="1027684"/>
            <a:chOff x="2915816" y="1105172"/>
            <a:chExt cx="2357518" cy="1027684"/>
          </a:xfrm>
        </p:grpSpPr>
        <p:grpSp>
          <p:nvGrpSpPr>
            <p:cNvPr id="41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51" name="Abgerundetes Rechteck 50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2" name="Textfeld 51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42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49" name="Abgerundetes Rechteck 48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0" name="Textfeld 49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43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47" name="Abgerundetes Rechteck 46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Textfeld 47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44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45" name="Abgerundetes Rechteck 44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2382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Diagramm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216610"/>
              </p:ext>
            </p:extLst>
          </p:nvPr>
        </p:nvGraphicFramePr>
        <p:xfrm>
          <a:off x="179512" y="476672"/>
          <a:ext cx="27717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" name="Textfeld 37"/>
          <p:cNvSpPr txBox="1"/>
          <p:nvPr/>
        </p:nvSpPr>
        <p:spPr>
          <a:xfrm>
            <a:off x="0" y="0"/>
            <a:ext cx="4499992" cy="660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de-DE" sz="2200" dirty="0" smtClean="0"/>
              <a:t>Materialien, Aufgaben und Fragestellungen  praxisorientiert.</a:t>
            </a:r>
            <a:endParaRPr lang="de-DE" sz="2200" dirty="0"/>
          </a:p>
        </p:txBody>
      </p:sp>
      <p:grpSp>
        <p:nvGrpSpPr>
          <p:cNvPr id="39" name="Gruppieren 38"/>
          <p:cNvGrpSpPr/>
          <p:nvPr/>
        </p:nvGrpSpPr>
        <p:grpSpPr>
          <a:xfrm>
            <a:off x="3078578" y="1196752"/>
            <a:ext cx="2357518" cy="1027684"/>
            <a:chOff x="2915816" y="1105172"/>
            <a:chExt cx="2357518" cy="1027684"/>
          </a:xfrm>
        </p:grpSpPr>
        <p:grpSp>
          <p:nvGrpSpPr>
            <p:cNvPr id="40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50" name="Abgerundetes Rechteck 49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41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48" name="Abgerundetes Rechteck 47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Textfeld 48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42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46" name="Abgerundetes Rechteck 45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Textfeld 46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43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44" name="Abgerundetes Rechteck 43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" name="Textfeld 44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2382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/>
          <p:cNvSpPr txBox="1"/>
          <p:nvPr/>
        </p:nvSpPr>
        <p:spPr>
          <a:xfrm>
            <a:off x="-36512" y="-27384"/>
            <a:ext cx="50519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Plenarforen: Auseinandersetzung vertieft</a:t>
            </a:r>
            <a:endParaRPr lang="de-DE" sz="2200" dirty="0"/>
          </a:p>
        </p:txBody>
      </p:sp>
      <p:graphicFrame>
        <p:nvGraphicFramePr>
          <p:cNvPr id="16" name="Diagramm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046161"/>
              </p:ext>
            </p:extLst>
          </p:nvPr>
        </p:nvGraphicFramePr>
        <p:xfrm>
          <a:off x="0" y="332656"/>
          <a:ext cx="2771775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4" name="Gruppieren 33"/>
          <p:cNvGrpSpPr/>
          <p:nvPr/>
        </p:nvGrpSpPr>
        <p:grpSpPr>
          <a:xfrm>
            <a:off x="2915816" y="889148"/>
            <a:ext cx="2357518" cy="1027684"/>
            <a:chOff x="2915816" y="1105172"/>
            <a:chExt cx="2357518" cy="1027684"/>
          </a:xfrm>
        </p:grpSpPr>
        <p:grpSp>
          <p:nvGrpSpPr>
            <p:cNvPr id="35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45" name="Abgerundetes Rechteck 44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36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43" name="Abgerundetes Rechteck 42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Textfeld 43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37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41" name="Abgerundetes Rechteck 40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38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39" name="Abgerundetes Rechteck 3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Textfeld 39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271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-42655" y="-27384"/>
            <a:ext cx="28144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Teamarbeit: hilfreich</a:t>
            </a:r>
            <a:endParaRPr lang="de-DE" sz="2200" dirty="0"/>
          </a:p>
        </p:txBody>
      </p:sp>
      <p:graphicFrame>
        <p:nvGraphicFramePr>
          <p:cNvPr id="17" name="Diagramm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286907"/>
              </p:ext>
            </p:extLst>
          </p:nvPr>
        </p:nvGraphicFramePr>
        <p:xfrm>
          <a:off x="0" y="404664"/>
          <a:ext cx="2771775" cy="1895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4" name="Gruppieren 33"/>
          <p:cNvGrpSpPr/>
          <p:nvPr/>
        </p:nvGrpSpPr>
        <p:grpSpPr>
          <a:xfrm>
            <a:off x="2915816" y="764704"/>
            <a:ext cx="2357518" cy="1027684"/>
            <a:chOff x="2915816" y="1105172"/>
            <a:chExt cx="2357518" cy="1027684"/>
          </a:xfrm>
        </p:grpSpPr>
        <p:grpSp>
          <p:nvGrpSpPr>
            <p:cNvPr id="35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45" name="Abgerundetes Rechteck 44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36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43" name="Abgerundetes Rechteck 42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Textfeld 43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37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41" name="Abgerundetes Rechteck 40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38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39" name="Abgerundetes Rechteck 3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Textfeld 39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271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m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630336"/>
              </p:ext>
            </p:extLst>
          </p:nvPr>
        </p:nvGraphicFramePr>
        <p:xfrm>
          <a:off x="0" y="404664"/>
          <a:ext cx="27717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75272" y="66110"/>
            <a:ext cx="6512952" cy="378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de-DE" sz="2200" dirty="0" smtClean="0"/>
              <a:t>Einzelaufgabe: gute Vertiefung und Übung</a:t>
            </a:r>
            <a:endParaRPr lang="de-DE" sz="2200" dirty="0"/>
          </a:p>
        </p:txBody>
      </p:sp>
      <p:grpSp>
        <p:nvGrpSpPr>
          <p:cNvPr id="34" name="Gruppieren 33"/>
          <p:cNvGrpSpPr/>
          <p:nvPr/>
        </p:nvGrpSpPr>
        <p:grpSpPr>
          <a:xfrm>
            <a:off x="2915816" y="1124744"/>
            <a:ext cx="2357518" cy="1027684"/>
            <a:chOff x="2915816" y="1105172"/>
            <a:chExt cx="2357518" cy="1027684"/>
          </a:xfrm>
        </p:grpSpPr>
        <p:grpSp>
          <p:nvGrpSpPr>
            <p:cNvPr id="35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45" name="Abgerundetes Rechteck 44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36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43" name="Abgerundetes Rechteck 42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Textfeld 43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37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41" name="Abgerundetes Rechteck 40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38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39" name="Abgerundetes Rechteck 3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Textfeld 39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271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Diagramm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119983"/>
              </p:ext>
            </p:extLst>
          </p:nvPr>
        </p:nvGraphicFramePr>
        <p:xfrm>
          <a:off x="0" y="404664"/>
          <a:ext cx="2771775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Textfeld 32"/>
          <p:cNvSpPr txBox="1"/>
          <p:nvPr/>
        </p:nvSpPr>
        <p:spPr>
          <a:xfrm>
            <a:off x="0" y="0"/>
            <a:ext cx="4355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MC-Test: Inhalte gut abgedeckt</a:t>
            </a:r>
            <a:endParaRPr lang="de-DE" sz="2200" dirty="0"/>
          </a:p>
        </p:txBody>
      </p:sp>
      <p:grpSp>
        <p:nvGrpSpPr>
          <p:cNvPr id="34" name="Gruppieren 33"/>
          <p:cNvGrpSpPr/>
          <p:nvPr/>
        </p:nvGrpSpPr>
        <p:grpSpPr>
          <a:xfrm>
            <a:off x="2987824" y="764704"/>
            <a:ext cx="2357518" cy="1027684"/>
            <a:chOff x="2915816" y="1105172"/>
            <a:chExt cx="2357518" cy="1027684"/>
          </a:xfrm>
        </p:grpSpPr>
        <p:grpSp>
          <p:nvGrpSpPr>
            <p:cNvPr id="35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45" name="Abgerundetes Rechteck 44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36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43" name="Abgerundetes Rechteck 42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Textfeld 43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37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41" name="Abgerundetes Rechteck 40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38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39" name="Abgerundetes Rechteck 3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Textfeld 39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271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0" y="0"/>
            <a:ext cx="5868144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de-DE" sz="2200" dirty="0" smtClean="0"/>
              <a:t>Qualität der Fachmoderation und Betreuung</a:t>
            </a:r>
            <a:endParaRPr lang="de-DE" sz="2200" dirty="0"/>
          </a:p>
        </p:txBody>
      </p:sp>
      <p:graphicFrame>
        <p:nvGraphicFramePr>
          <p:cNvPr id="15" name="Diagramm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364333"/>
              </p:ext>
            </p:extLst>
          </p:nvPr>
        </p:nvGraphicFramePr>
        <p:xfrm>
          <a:off x="0" y="692696"/>
          <a:ext cx="2771775" cy="170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7" name="Gruppieren 46"/>
          <p:cNvGrpSpPr/>
          <p:nvPr/>
        </p:nvGrpSpPr>
        <p:grpSpPr>
          <a:xfrm>
            <a:off x="2987824" y="764704"/>
            <a:ext cx="2357518" cy="1027684"/>
            <a:chOff x="2915816" y="1105172"/>
            <a:chExt cx="2357518" cy="1027684"/>
          </a:xfrm>
        </p:grpSpPr>
        <p:grpSp>
          <p:nvGrpSpPr>
            <p:cNvPr id="48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58" name="Abgerundetes Rechteck 57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9" name="Textfeld 58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49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56" name="Abgerundetes Rechteck 55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Textfeld 56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50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54" name="Abgerundetes Rechteck 53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51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52" name="Abgerundetes Rechteck 51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8555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0" y="0"/>
            <a:ext cx="3606543" cy="660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de-DE" sz="2200" dirty="0" smtClean="0"/>
              <a:t>Qualität der Lernorganisation und Betreuung?</a:t>
            </a:r>
            <a:endParaRPr lang="de-DE" sz="2200" dirty="0"/>
          </a:p>
        </p:txBody>
      </p:sp>
      <p:graphicFrame>
        <p:nvGraphicFramePr>
          <p:cNvPr id="46" name="Diagramm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693413"/>
              </p:ext>
            </p:extLst>
          </p:nvPr>
        </p:nvGraphicFramePr>
        <p:xfrm>
          <a:off x="0" y="476672"/>
          <a:ext cx="2771775" cy="2490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7" name="Gruppieren 46"/>
          <p:cNvGrpSpPr/>
          <p:nvPr/>
        </p:nvGrpSpPr>
        <p:grpSpPr>
          <a:xfrm>
            <a:off x="2987824" y="764704"/>
            <a:ext cx="2357518" cy="1027684"/>
            <a:chOff x="2915816" y="1105172"/>
            <a:chExt cx="2357518" cy="1027684"/>
          </a:xfrm>
        </p:grpSpPr>
        <p:grpSp>
          <p:nvGrpSpPr>
            <p:cNvPr id="48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58" name="Abgerundetes Rechteck 57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9" name="Textfeld 58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49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56" name="Abgerundetes Rechteck 55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Textfeld 56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50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54" name="Abgerundetes Rechteck 53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51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52" name="Abgerundetes Rechteck 51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8555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m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2804357"/>
              </p:ext>
            </p:extLst>
          </p:nvPr>
        </p:nvGraphicFramePr>
        <p:xfrm>
          <a:off x="0" y="476672"/>
          <a:ext cx="2771775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0" y="0"/>
            <a:ext cx="5076056" cy="660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de-DE" sz="2200" dirty="0" smtClean="0"/>
              <a:t>Moderation reduzieren - zugunsten niedrigerer Kursgebühren?</a:t>
            </a:r>
            <a:endParaRPr lang="de-DE" sz="2200" dirty="0"/>
          </a:p>
        </p:txBody>
      </p:sp>
      <p:grpSp>
        <p:nvGrpSpPr>
          <p:cNvPr id="16" name="Gruppieren 19"/>
          <p:cNvGrpSpPr/>
          <p:nvPr/>
        </p:nvGrpSpPr>
        <p:grpSpPr>
          <a:xfrm>
            <a:off x="2987824" y="844512"/>
            <a:ext cx="2396559" cy="338554"/>
            <a:chOff x="539553" y="2761356"/>
            <a:chExt cx="2396559" cy="338554"/>
          </a:xfrm>
        </p:grpSpPr>
        <p:sp>
          <p:nvSpPr>
            <p:cNvPr id="21" name="Abgerundetes Rechteck 20"/>
            <p:cNvSpPr/>
            <p:nvPr/>
          </p:nvSpPr>
          <p:spPr>
            <a:xfrm>
              <a:off x="539553" y="2858625"/>
              <a:ext cx="144015" cy="144016"/>
            </a:xfrm>
            <a:prstGeom prst="roundRect">
              <a:avLst/>
            </a:prstGeom>
            <a:solidFill>
              <a:srgbClr val="003882"/>
            </a:solidFill>
            <a:ln>
              <a:solidFill>
                <a:srgbClr val="0038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899592" y="2761356"/>
              <a:ext cx="20365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nein, überhaupt nicht</a:t>
              </a:r>
              <a:endParaRPr lang="de-DE" sz="1600" dirty="0"/>
            </a:p>
          </p:txBody>
        </p:sp>
      </p:grpSp>
      <p:grpSp>
        <p:nvGrpSpPr>
          <p:cNvPr id="20" name="Gruppieren 22"/>
          <p:cNvGrpSpPr/>
          <p:nvPr/>
        </p:nvGrpSpPr>
        <p:grpSpPr>
          <a:xfrm>
            <a:off x="2987824" y="1074222"/>
            <a:ext cx="1591273" cy="338554"/>
            <a:chOff x="539553" y="2996952"/>
            <a:chExt cx="1591273" cy="338554"/>
          </a:xfrm>
        </p:grpSpPr>
        <p:sp>
          <p:nvSpPr>
            <p:cNvPr id="24" name="Abgerundetes Rechteck 23"/>
            <p:cNvSpPr/>
            <p:nvPr/>
          </p:nvSpPr>
          <p:spPr>
            <a:xfrm>
              <a:off x="539553" y="3094221"/>
              <a:ext cx="144015" cy="144016"/>
            </a:xfrm>
            <a:prstGeom prst="roundRect">
              <a:avLst/>
            </a:prstGeom>
            <a:solidFill>
              <a:srgbClr val="00A6DD"/>
            </a:solidFill>
            <a:ln>
              <a:solidFill>
                <a:srgbClr val="00A6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899592" y="2996952"/>
              <a:ext cx="12312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ja, ein wenig</a:t>
              </a:r>
              <a:endParaRPr lang="de-DE" sz="1600" dirty="0"/>
            </a:p>
          </p:txBody>
        </p:sp>
      </p:grpSp>
      <p:grpSp>
        <p:nvGrpSpPr>
          <p:cNvPr id="23" name="Gruppieren 25"/>
          <p:cNvGrpSpPr/>
          <p:nvPr/>
        </p:nvGrpSpPr>
        <p:grpSpPr>
          <a:xfrm>
            <a:off x="2989692" y="1340768"/>
            <a:ext cx="1463226" cy="338554"/>
            <a:chOff x="539553" y="3234462"/>
            <a:chExt cx="1463226" cy="338554"/>
          </a:xfrm>
        </p:grpSpPr>
        <p:sp>
          <p:nvSpPr>
            <p:cNvPr id="27" name="Abgerundetes Rechteck 26"/>
            <p:cNvSpPr/>
            <p:nvPr/>
          </p:nvSpPr>
          <p:spPr>
            <a:xfrm>
              <a:off x="539553" y="3331731"/>
              <a:ext cx="144015" cy="14401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899592" y="3234462"/>
              <a:ext cx="11031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ja, deutlich</a:t>
              </a:r>
              <a:endParaRPr lang="de-DE" sz="1600" dirty="0"/>
            </a:p>
          </p:txBody>
        </p:sp>
      </p:grpSp>
      <p:grpSp>
        <p:nvGrpSpPr>
          <p:cNvPr id="26" name="Gruppieren 28"/>
          <p:cNvGrpSpPr/>
          <p:nvPr/>
        </p:nvGrpSpPr>
        <p:grpSpPr>
          <a:xfrm>
            <a:off x="2987824" y="1570478"/>
            <a:ext cx="1538888" cy="338554"/>
            <a:chOff x="539553" y="3234462"/>
            <a:chExt cx="1538888" cy="338554"/>
          </a:xfrm>
        </p:grpSpPr>
        <p:sp>
          <p:nvSpPr>
            <p:cNvPr id="30" name="Abgerundetes Rechteck 29"/>
            <p:cNvSpPr/>
            <p:nvPr/>
          </p:nvSpPr>
          <p:spPr>
            <a:xfrm>
              <a:off x="539553" y="3331731"/>
              <a:ext cx="144015" cy="144016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899592" y="3234462"/>
              <a:ext cx="11788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ja, komplett</a:t>
              </a:r>
              <a:endParaRPr lang="de-DE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38555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18"/>
          <p:cNvSpPr txBox="1"/>
          <p:nvPr/>
        </p:nvSpPr>
        <p:spPr>
          <a:xfrm>
            <a:off x="0" y="0"/>
            <a:ext cx="5076056" cy="378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de-DE" sz="2200" dirty="0" smtClean="0"/>
              <a:t>Gesamtnote </a:t>
            </a:r>
            <a:r>
              <a:rPr lang="de-DE" sz="1600" dirty="0" smtClean="0"/>
              <a:t>(Durchschnitt    )</a:t>
            </a:r>
            <a:endParaRPr lang="de-DE" sz="1600" dirty="0"/>
          </a:p>
        </p:txBody>
      </p:sp>
      <p:sp>
        <p:nvSpPr>
          <p:cNvPr id="2" name="Textfeld 1"/>
          <p:cNvSpPr txBox="1"/>
          <p:nvPr/>
        </p:nvSpPr>
        <p:spPr>
          <a:xfrm>
            <a:off x="251520" y="48218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1,38 ± 0,56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577836" y="482188"/>
            <a:ext cx="12015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1 – sehr gut</a:t>
            </a:r>
          </a:p>
          <a:p>
            <a:r>
              <a:rPr lang="de-DE" sz="1200" dirty="0" smtClean="0"/>
              <a:t>2 – gut</a:t>
            </a:r>
          </a:p>
          <a:p>
            <a:r>
              <a:rPr lang="de-DE" sz="1200" dirty="0" smtClean="0"/>
              <a:t>3 – befriedigend</a:t>
            </a:r>
          </a:p>
          <a:p>
            <a:r>
              <a:rPr lang="de-DE" sz="1200" dirty="0" smtClean="0"/>
              <a:t>4 – ausreichend</a:t>
            </a:r>
          </a:p>
          <a:p>
            <a:r>
              <a:rPr lang="de-DE" sz="1200" dirty="0" smtClean="0"/>
              <a:t>5 - mangelhaft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73855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m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157823"/>
              </p:ext>
            </p:extLst>
          </p:nvPr>
        </p:nvGraphicFramePr>
        <p:xfrm>
          <a:off x="35496" y="548680"/>
          <a:ext cx="2771775" cy="159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35496" y="44624"/>
            <a:ext cx="396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/>
              <a:t>Klinische Pharmazie im Studium?</a:t>
            </a:r>
            <a:endParaRPr lang="de-DE" sz="2200" dirty="0"/>
          </a:p>
        </p:txBody>
      </p:sp>
      <p:sp>
        <p:nvSpPr>
          <p:cNvPr id="42" name="Textfeld 41"/>
          <p:cNvSpPr txBox="1"/>
          <p:nvPr/>
        </p:nvSpPr>
        <p:spPr>
          <a:xfrm>
            <a:off x="1403648" y="64217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</a:rPr>
              <a:t>ja: 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23528" y="114623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</a:rPr>
              <a:t>nein: </a:t>
            </a:r>
            <a:endParaRPr lang="de-D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977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Diagramm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4524451"/>
              </p:ext>
            </p:extLst>
          </p:nvPr>
        </p:nvGraphicFramePr>
        <p:xfrm>
          <a:off x="0" y="764704"/>
          <a:ext cx="2771775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Textfeld 32"/>
          <p:cNvSpPr txBox="1"/>
          <p:nvPr/>
        </p:nvSpPr>
        <p:spPr>
          <a:xfrm>
            <a:off x="0" y="0"/>
            <a:ext cx="7020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Als berufsbegleitende Maßnahme geeignet</a:t>
            </a:r>
            <a:endParaRPr lang="de-DE" sz="2200" dirty="0"/>
          </a:p>
        </p:txBody>
      </p:sp>
      <p:grpSp>
        <p:nvGrpSpPr>
          <p:cNvPr id="47" name="Gruppieren 46"/>
          <p:cNvGrpSpPr/>
          <p:nvPr/>
        </p:nvGrpSpPr>
        <p:grpSpPr>
          <a:xfrm>
            <a:off x="2987824" y="1105172"/>
            <a:ext cx="2357518" cy="1027684"/>
            <a:chOff x="2915816" y="1105172"/>
            <a:chExt cx="2357518" cy="1027684"/>
          </a:xfrm>
        </p:grpSpPr>
        <p:grpSp>
          <p:nvGrpSpPr>
            <p:cNvPr id="48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58" name="Abgerundetes Rechteck 57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9" name="Textfeld 58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49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56" name="Abgerundetes Rechteck 55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Textfeld 56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50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54" name="Abgerundetes Rechteck 53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51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52" name="Abgerundetes Rechteck 51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8555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m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221542"/>
              </p:ext>
            </p:extLst>
          </p:nvPr>
        </p:nvGraphicFramePr>
        <p:xfrm>
          <a:off x="0" y="332656"/>
          <a:ext cx="2771775" cy="1944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0" y="0"/>
            <a:ext cx="3995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Arzneimittelinteraktionen</a:t>
            </a:r>
            <a:endParaRPr lang="de-DE" sz="2200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2987824" y="620688"/>
            <a:ext cx="2357518" cy="1027684"/>
            <a:chOff x="2915816" y="1105172"/>
            <a:chExt cx="2357518" cy="1027684"/>
          </a:xfrm>
        </p:grpSpPr>
        <p:grpSp>
          <p:nvGrpSpPr>
            <p:cNvPr id="23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33" name="Abgerundetes Rechteck 32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24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31" name="Abgerundetes Rechteck 30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25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29" name="Abgerundetes Rechteck 2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26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27" name="Abgerundetes Rechteck 26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47612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m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164014"/>
              </p:ext>
            </p:extLst>
          </p:nvPr>
        </p:nvGraphicFramePr>
        <p:xfrm>
          <a:off x="0" y="332656"/>
          <a:ext cx="2771775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0" y="0"/>
            <a:ext cx="36065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Altersgruppen</a:t>
            </a:r>
            <a:endParaRPr lang="de-DE" sz="2200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2987824" y="620688"/>
            <a:ext cx="2357518" cy="1027684"/>
            <a:chOff x="2915816" y="1105172"/>
            <a:chExt cx="2357518" cy="1027684"/>
          </a:xfrm>
        </p:grpSpPr>
        <p:grpSp>
          <p:nvGrpSpPr>
            <p:cNvPr id="23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33" name="Abgerundetes Rechteck 32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24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31" name="Abgerundetes Rechteck 30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25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29" name="Abgerundetes Rechteck 2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26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27" name="Abgerundetes Rechteck 26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47612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Diagramm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313770"/>
              </p:ext>
            </p:extLst>
          </p:nvPr>
        </p:nvGraphicFramePr>
        <p:xfrm>
          <a:off x="0" y="188640"/>
          <a:ext cx="2771775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-36512" y="-27384"/>
            <a:ext cx="36065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Laborparameter</a:t>
            </a:r>
            <a:endParaRPr lang="de-DE" sz="2200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2987824" y="620688"/>
            <a:ext cx="2357518" cy="1027684"/>
            <a:chOff x="2915816" y="1105172"/>
            <a:chExt cx="2357518" cy="1027684"/>
          </a:xfrm>
        </p:grpSpPr>
        <p:grpSp>
          <p:nvGrpSpPr>
            <p:cNvPr id="23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33" name="Abgerundetes Rechteck 32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24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31" name="Abgerundetes Rechteck 30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25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29" name="Abgerundetes Rechteck 2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26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27" name="Abgerundetes Rechteck 26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47612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m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173111"/>
              </p:ext>
            </p:extLst>
          </p:nvPr>
        </p:nvGraphicFramePr>
        <p:xfrm>
          <a:off x="0" y="188640"/>
          <a:ext cx="2771775" cy="2337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0" y="0"/>
            <a:ext cx="36065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err="1" smtClean="0"/>
              <a:t>Pharmakokinetik</a:t>
            </a:r>
            <a:endParaRPr lang="de-DE" sz="2200" dirty="0"/>
          </a:p>
        </p:txBody>
      </p:sp>
      <p:grpSp>
        <p:nvGrpSpPr>
          <p:cNvPr id="18" name="Gruppieren 17"/>
          <p:cNvGrpSpPr/>
          <p:nvPr/>
        </p:nvGrpSpPr>
        <p:grpSpPr>
          <a:xfrm>
            <a:off x="2987824" y="620688"/>
            <a:ext cx="2357518" cy="1027684"/>
            <a:chOff x="2915816" y="1105172"/>
            <a:chExt cx="2357518" cy="1027684"/>
          </a:xfrm>
        </p:grpSpPr>
        <p:grpSp>
          <p:nvGrpSpPr>
            <p:cNvPr id="19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29" name="Abgerundetes Rechteck 28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20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27" name="Abgerundetes Rechteck 26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21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25" name="Abgerundetes Rechteck 24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Textfeld 25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22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23" name="Abgerundetes Rechteck 22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719395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m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7543888"/>
              </p:ext>
            </p:extLst>
          </p:nvPr>
        </p:nvGraphicFramePr>
        <p:xfrm>
          <a:off x="0" y="332656"/>
          <a:ext cx="2771775" cy="2283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feld 17"/>
          <p:cNvSpPr txBox="1"/>
          <p:nvPr/>
        </p:nvSpPr>
        <p:spPr>
          <a:xfrm>
            <a:off x="0" y="0"/>
            <a:ext cx="8244408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de-DE" sz="2200" dirty="0" smtClean="0"/>
              <a:t>Unerwünschte Arzneimittelwirkungen</a:t>
            </a:r>
            <a:endParaRPr lang="de-DE" sz="2200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3059832" y="836712"/>
            <a:ext cx="2357518" cy="1027684"/>
            <a:chOff x="2915816" y="1105172"/>
            <a:chExt cx="2357518" cy="1027684"/>
          </a:xfrm>
        </p:grpSpPr>
        <p:grpSp>
          <p:nvGrpSpPr>
            <p:cNvPr id="20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30" name="Abgerundetes Rechteck 29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21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28" name="Abgerundetes Rechteck 27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22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26" name="Abgerundetes Rechteck 25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23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24" name="Abgerundetes Rechteck 23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Textfeld 24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7193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5496" y="44624"/>
            <a:ext cx="396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Berufserfahrung</a:t>
            </a:r>
            <a:endParaRPr lang="de-DE" sz="2200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013764"/>
              </p:ext>
            </p:extLst>
          </p:nvPr>
        </p:nvGraphicFramePr>
        <p:xfrm>
          <a:off x="60648" y="475511"/>
          <a:ext cx="2876550" cy="174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2555776" y="1844824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3,4</a:t>
            </a:r>
            <a:endParaRPr lang="de-DE" sz="1400" b="1" dirty="0"/>
          </a:p>
        </p:txBody>
      </p:sp>
      <p:cxnSp>
        <p:nvCxnSpPr>
          <p:cNvPr id="6" name="Gerade Verbindung 5"/>
          <p:cNvCxnSpPr>
            <a:stCxn id="4" idx="0"/>
          </p:cNvCxnSpPr>
          <p:nvPr/>
        </p:nvCxnSpPr>
        <p:spPr>
          <a:xfrm flipV="1">
            <a:off x="2761922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11"/>
          <p:cNvGrpSpPr/>
          <p:nvPr/>
        </p:nvGrpSpPr>
        <p:grpSpPr>
          <a:xfrm>
            <a:off x="3042936" y="846004"/>
            <a:ext cx="1637633" cy="338554"/>
            <a:chOff x="539553" y="2761356"/>
            <a:chExt cx="1637633" cy="338554"/>
          </a:xfrm>
        </p:grpSpPr>
        <p:sp>
          <p:nvSpPr>
            <p:cNvPr id="8" name="Abgerundetes Rechteck 7"/>
            <p:cNvSpPr/>
            <p:nvPr/>
          </p:nvSpPr>
          <p:spPr>
            <a:xfrm>
              <a:off x="539553" y="2858625"/>
              <a:ext cx="144015" cy="144016"/>
            </a:xfrm>
            <a:prstGeom prst="roundRect">
              <a:avLst/>
            </a:prstGeom>
            <a:solidFill>
              <a:srgbClr val="003882"/>
            </a:solidFill>
            <a:ln>
              <a:solidFill>
                <a:srgbClr val="0038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899592" y="2761356"/>
              <a:ext cx="12775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w</a:t>
              </a:r>
              <a:r>
                <a:rPr lang="de-DE" sz="1600" dirty="0" smtClean="0"/>
                <a:t>eniger als 5</a:t>
              </a:r>
              <a:endParaRPr lang="de-DE" sz="1600" dirty="0"/>
            </a:p>
          </p:txBody>
        </p:sp>
      </p:grpSp>
      <p:grpSp>
        <p:nvGrpSpPr>
          <p:cNvPr id="10" name="Gruppieren 12"/>
          <p:cNvGrpSpPr/>
          <p:nvPr/>
        </p:nvGrpSpPr>
        <p:grpSpPr>
          <a:xfrm>
            <a:off x="3042936" y="1082557"/>
            <a:ext cx="1184304" cy="338554"/>
            <a:chOff x="539553" y="2996952"/>
            <a:chExt cx="1184304" cy="338554"/>
          </a:xfrm>
        </p:grpSpPr>
        <p:sp>
          <p:nvSpPr>
            <p:cNvPr id="11" name="Abgerundetes Rechteck 10"/>
            <p:cNvSpPr/>
            <p:nvPr/>
          </p:nvSpPr>
          <p:spPr>
            <a:xfrm>
              <a:off x="539553" y="3094221"/>
              <a:ext cx="144015" cy="144016"/>
            </a:xfrm>
            <a:prstGeom prst="roundRect">
              <a:avLst/>
            </a:prstGeom>
            <a:solidFill>
              <a:srgbClr val="00A6DD"/>
            </a:solidFill>
            <a:ln>
              <a:solidFill>
                <a:srgbClr val="00A6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899592" y="2996952"/>
              <a:ext cx="8242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6 bis 10</a:t>
              </a:r>
              <a:endParaRPr lang="de-DE" sz="1600" dirty="0"/>
            </a:p>
          </p:txBody>
        </p:sp>
      </p:grpSp>
      <p:grpSp>
        <p:nvGrpSpPr>
          <p:cNvPr id="13" name="Gruppieren 13"/>
          <p:cNvGrpSpPr/>
          <p:nvPr/>
        </p:nvGrpSpPr>
        <p:grpSpPr>
          <a:xfrm>
            <a:off x="3042936" y="1319110"/>
            <a:ext cx="1516125" cy="338554"/>
            <a:chOff x="539553" y="3234462"/>
            <a:chExt cx="1516125" cy="338554"/>
          </a:xfrm>
        </p:grpSpPr>
        <p:sp>
          <p:nvSpPr>
            <p:cNvPr id="14" name="Abgerundetes Rechteck 13"/>
            <p:cNvSpPr/>
            <p:nvPr/>
          </p:nvSpPr>
          <p:spPr>
            <a:xfrm>
              <a:off x="539553" y="3331731"/>
              <a:ext cx="144015" cy="14401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899592" y="3234462"/>
              <a:ext cx="11560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m</a:t>
              </a:r>
              <a:r>
                <a:rPr lang="de-DE" sz="1600" dirty="0" smtClean="0"/>
                <a:t>ehr als 10</a:t>
              </a:r>
              <a:endParaRPr lang="de-DE" sz="1600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5496" y="44624"/>
            <a:ext cx="396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Aufwand (Stunden pro Woche)</a:t>
            </a:r>
            <a:endParaRPr lang="de-DE" sz="2200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408954"/>
              </p:ext>
            </p:extLst>
          </p:nvPr>
        </p:nvGraphicFramePr>
        <p:xfrm>
          <a:off x="107504" y="475511"/>
          <a:ext cx="2771775" cy="2089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uppieren 3"/>
          <p:cNvGrpSpPr/>
          <p:nvPr/>
        </p:nvGrpSpPr>
        <p:grpSpPr>
          <a:xfrm>
            <a:off x="3078578" y="836712"/>
            <a:ext cx="1639501" cy="1027684"/>
            <a:chOff x="2915816" y="1105172"/>
            <a:chExt cx="1639501" cy="1027684"/>
          </a:xfrm>
        </p:grpSpPr>
        <p:grpSp>
          <p:nvGrpSpPr>
            <p:cNvPr id="5" name="Gruppieren 27"/>
            <p:cNvGrpSpPr/>
            <p:nvPr/>
          </p:nvGrpSpPr>
          <p:grpSpPr>
            <a:xfrm>
              <a:off x="2917684" y="1105172"/>
              <a:ext cx="1637633" cy="338554"/>
              <a:chOff x="539553" y="2761356"/>
              <a:chExt cx="1637633" cy="338554"/>
            </a:xfrm>
          </p:grpSpPr>
          <p:sp>
            <p:nvSpPr>
              <p:cNvPr id="15" name="Abgerundetes Rechteck 14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" name="Textfeld 15"/>
              <p:cNvSpPr txBox="1"/>
              <p:nvPr/>
            </p:nvSpPr>
            <p:spPr>
              <a:xfrm>
                <a:off x="899592" y="2761356"/>
                <a:ext cx="12775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/>
                  <a:t>w</a:t>
                </a:r>
                <a:r>
                  <a:rPr lang="de-DE" sz="1600" dirty="0" smtClean="0"/>
                  <a:t>eniger als 5</a:t>
                </a:r>
                <a:endParaRPr lang="de-DE" sz="1600" dirty="0"/>
              </a:p>
            </p:txBody>
          </p:sp>
        </p:grpSp>
        <p:grpSp>
          <p:nvGrpSpPr>
            <p:cNvPr id="6" name="Gruppieren 30"/>
            <p:cNvGrpSpPr/>
            <p:nvPr/>
          </p:nvGrpSpPr>
          <p:grpSpPr>
            <a:xfrm>
              <a:off x="2917684" y="1334882"/>
              <a:ext cx="1080108" cy="338554"/>
              <a:chOff x="539553" y="2996952"/>
              <a:chExt cx="1080108" cy="338554"/>
            </a:xfrm>
          </p:grpSpPr>
          <p:sp>
            <p:nvSpPr>
              <p:cNvPr id="13" name="Abgerundetes Rechteck 12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Textfeld 13"/>
              <p:cNvSpPr txBox="1"/>
              <p:nvPr/>
            </p:nvSpPr>
            <p:spPr>
              <a:xfrm>
                <a:off x="899592" y="2996952"/>
                <a:ext cx="7200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5 bis 8</a:t>
                </a:r>
                <a:endParaRPr lang="de-DE" sz="1600" dirty="0"/>
              </a:p>
            </p:txBody>
          </p:sp>
        </p:grpSp>
        <p:grpSp>
          <p:nvGrpSpPr>
            <p:cNvPr id="7" name="Gruppieren 33"/>
            <p:cNvGrpSpPr/>
            <p:nvPr/>
          </p:nvGrpSpPr>
          <p:grpSpPr>
            <a:xfrm>
              <a:off x="2917684" y="1564592"/>
              <a:ext cx="1184304" cy="338554"/>
              <a:chOff x="539553" y="3234462"/>
              <a:chExt cx="1184304" cy="338554"/>
            </a:xfrm>
          </p:grpSpPr>
          <p:sp>
            <p:nvSpPr>
              <p:cNvPr id="11" name="Abgerundetes Rechteck 10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Textfeld 11"/>
              <p:cNvSpPr txBox="1"/>
              <p:nvPr/>
            </p:nvSpPr>
            <p:spPr>
              <a:xfrm>
                <a:off x="899592" y="3234462"/>
                <a:ext cx="8242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8 bis 12</a:t>
                </a:r>
                <a:endParaRPr lang="de-DE" sz="1600" dirty="0"/>
              </a:p>
            </p:txBody>
          </p:sp>
        </p:grpSp>
        <p:grpSp>
          <p:nvGrpSpPr>
            <p:cNvPr id="8" name="Gruppieren 36"/>
            <p:cNvGrpSpPr/>
            <p:nvPr/>
          </p:nvGrpSpPr>
          <p:grpSpPr>
            <a:xfrm>
              <a:off x="2915816" y="1794302"/>
              <a:ext cx="1288498" cy="338554"/>
              <a:chOff x="539553" y="3234462"/>
              <a:chExt cx="1288498" cy="338554"/>
            </a:xfrm>
          </p:grpSpPr>
          <p:sp>
            <p:nvSpPr>
              <p:cNvPr id="9" name="Abgerundetes Rechteck 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Textfeld 9"/>
              <p:cNvSpPr txBox="1"/>
              <p:nvPr/>
            </p:nvSpPr>
            <p:spPr>
              <a:xfrm>
                <a:off x="899592" y="3234462"/>
                <a:ext cx="9284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12 bis 16</a:t>
                </a:r>
                <a:endParaRPr lang="de-DE" sz="1600" dirty="0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5496" y="44624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Lernorte </a:t>
            </a:r>
            <a:r>
              <a:rPr lang="de-DE" sz="1600" dirty="0" smtClean="0"/>
              <a:t>(Mehrfachnennungen waren möglich)</a:t>
            </a:r>
            <a:endParaRPr lang="de-DE" sz="1600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300874"/>
              </p:ext>
            </p:extLst>
          </p:nvPr>
        </p:nvGraphicFramePr>
        <p:xfrm>
          <a:off x="107504" y="404664"/>
          <a:ext cx="27813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uppieren 11"/>
          <p:cNvGrpSpPr/>
          <p:nvPr/>
        </p:nvGrpSpPr>
        <p:grpSpPr>
          <a:xfrm>
            <a:off x="3042936" y="1609228"/>
            <a:ext cx="1228162" cy="338554"/>
            <a:chOff x="539553" y="2761356"/>
            <a:chExt cx="1228162" cy="338554"/>
          </a:xfrm>
        </p:grpSpPr>
        <p:sp>
          <p:nvSpPr>
            <p:cNvPr id="5" name="Abgerundetes Rechteck 4"/>
            <p:cNvSpPr/>
            <p:nvPr/>
          </p:nvSpPr>
          <p:spPr>
            <a:xfrm>
              <a:off x="539553" y="2858625"/>
              <a:ext cx="144015" cy="144016"/>
            </a:xfrm>
            <a:prstGeom prst="roundRect">
              <a:avLst/>
            </a:prstGeom>
            <a:solidFill>
              <a:srgbClr val="003882"/>
            </a:solidFill>
            <a:ln>
              <a:solidFill>
                <a:srgbClr val="0038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899592" y="2761356"/>
              <a:ext cx="8681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zuhause</a:t>
              </a:r>
              <a:endParaRPr lang="de-DE" sz="1600" dirty="0"/>
            </a:p>
          </p:txBody>
        </p:sp>
      </p:grpSp>
      <p:grpSp>
        <p:nvGrpSpPr>
          <p:cNvPr id="7" name="Gruppieren 12"/>
          <p:cNvGrpSpPr/>
          <p:nvPr/>
        </p:nvGrpSpPr>
        <p:grpSpPr>
          <a:xfrm>
            <a:off x="3042936" y="1845781"/>
            <a:ext cx="1849229" cy="338554"/>
            <a:chOff x="539553" y="2996952"/>
            <a:chExt cx="1849229" cy="338554"/>
          </a:xfrm>
        </p:grpSpPr>
        <p:sp>
          <p:nvSpPr>
            <p:cNvPr id="8" name="Abgerundetes Rechteck 7"/>
            <p:cNvSpPr/>
            <p:nvPr/>
          </p:nvSpPr>
          <p:spPr>
            <a:xfrm>
              <a:off x="539553" y="3094221"/>
              <a:ext cx="144015" cy="144016"/>
            </a:xfrm>
            <a:prstGeom prst="roundRect">
              <a:avLst/>
            </a:prstGeom>
            <a:solidFill>
              <a:srgbClr val="00A6DD"/>
            </a:solidFill>
            <a:ln>
              <a:solidFill>
                <a:srgbClr val="00A6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899592" y="2996952"/>
              <a:ext cx="14891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am Arbeitsplatz</a:t>
              </a:r>
              <a:endParaRPr lang="de-DE" sz="1600" dirty="0"/>
            </a:p>
          </p:txBody>
        </p:sp>
      </p:grpSp>
      <p:grpSp>
        <p:nvGrpSpPr>
          <p:cNvPr id="10" name="Gruppieren 13"/>
          <p:cNvGrpSpPr/>
          <p:nvPr/>
        </p:nvGrpSpPr>
        <p:grpSpPr>
          <a:xfrm>
            <a:off x="3042936" y="2082334"/>
            <a:ext cx="1424754" cy="338554"/>
            <a:chOff x="539553" y="3234462"/>
            <a:chExt cx="1424754" cy="338554"/>
          </a:xfrm>
        </p:grpSpPr>
        <p:sp>
          <p:nvSpPr>
            <p:cNvPr id="11" name="Abgerundetes Rechteck 10"/>
            <p:cNvSpPr/>
            <p:nvPr/>
          </p:nvSpPr>
          <p:spPr>
            <a:xfrm>
              <a:off x="539553" y="3331731"/>
              <a:ext cx="144015" cy="14401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899592" y="3234462"/>
              <a:ext cx="10647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unterwegs</a:t>
              </a:r>
              <a:endParaRPr lang="de-DE" sz="16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Diagramm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2094935"/>
              </p:ext>
            </p:extLst>
          </p:nvPr>
        </p:nvGraphicFramePr>
        <p:xfrm>
          <a:off x="0" y="548680"/>
          <a:ext cx="2771775" cy="218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feld 26"/>
          <p:cNvSpPr txBox="1"/>
          <p:nvPr/>
        </p:nvSpPr>
        <p:spPr>
          <a:xfrm>
            <a:off x="35496" y="35332"/>
            <a:ext cx="5112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Im Kurs schnell zurecht gefunden</a:t>
            </a:r>
            <a:endParaRPr lang="de-DE" sz="2200" dirty="0"/>
          </a:p>
        </p:txBody>
      </p:sp>
      <p:grpSp>
        <p:nvGrpSpPr>
          <p:cNvPr id="37" name="Gruppieren 36"/>
          <p:cNvGrpSpPr/>
          <p:nvPr/>
        </p:nvGrpSpPr>
        <p:grpSpPr>
          <a:xfrm>
            <a:off x="2915816" y="1105172"/>
            <a:ext cx="2357518" cy="1027684"/>
            <a:chOff x="2915816" y="1105172"/>
            <a:chExt cx="2357518" cy="1027684"/>
          </a:xfrm>
        </p:grpSpPr>
        <p:grpSp>
          <p:nvGrpSpPr>
            <p:cNvPr id="17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29" name="Abgerundetes Rechteck 28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20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32" name="Abgerundetes Rechteck 31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23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35" name="Abgerundetes Rechteck 34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24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38" name="Abgerundetes Rechteck 37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Textfeld 38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4977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920949"/>
              </p:ext>
            </p:extLst>
          </p:nvPr>
        </p:nvGraphicFramePr>
        <p:xfrm>
          <a:off x="0" y="404664"/>
          <a:ext cx="2771775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-36512" y="44624"/>
            <a:ext cx="3530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Eigene Ziele erreicht</a:t>
            </a:r>
            <a:endParaRPr lang="de-DE" sz="2200" dirty="0"/>
          </a:p>
        </p:txBody>
      </p:sp>
      <p:grpSp>
        <p:nvGrpSpPr>
          <p:cNvPr id="39" name="Gruppieren 38"/>
          <p:cNvGrpSpPr/>
          <p:nvPr/>
        </p:nvGrpSpPr>
        <p:grpSpPr>
          <a:xfrm>
            <a:off x="2915816" y="908720"/>
            <a:ext cx="2357518" cy="1027684"/>
            <a:chOff x="2915816" y="1105172"/>
            <a:chExt cx="2357518" cy="1027684"/>
          </a:xfrm>
        </p:grpSpPr>
        <p:grpSp>
          <p:nvGrpSpPr>
            <p:cNvPr id="40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50" name="Abgerundetes Rechteck 49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41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48" name="Abgerundetes Rechteck 47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Textfeld 48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42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46" name="Abgerundetes Rechteck 45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Textfeld 46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43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44" name="Abgerundetes Rechteck 43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" name="Textfeld 44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2382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3178066"/>
              </p:ext>
            </p:extLst>
          </p:nvPr>
        </p:nvGraphicFramePr>
        <p:xfrm>
          <a:off x="107504" y="332656"/>
          <a:ext cx="2843783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-36512" y="0"/>
            <a:ext cx="36065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Curriculare Lernziele erreicht</a:t>
            </a:r>
          </a:p>
        </p:txBody>
      </p:sp>
      <p:grpSp>
        <p:nvGrpSpPr>
          <p:cNvPr id="22" name="Gruppieren 21"/>
          <p:cNvGrpSpPr/>
          <p:nvPr/>
        </p:nvGrpSpPr>
        <p:grpSpPr>
          <a:xfrm>
            <a:off x="3078578" y="908720"/>
            <a:ext cx="2357518" cy="1027684"/>
            <a:chOff x="2915816" y="1105172"/>
            <a:chExt cx="2357518" cy="1027684"/>
          </a:xfrm>
        </p:grpSpPr>
        <p:grpSp>
          <p:nvGrpSpPr>
            <p:cNvPr id="23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33" name="Abgerundetes Rechteck 32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24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31" name="Abgerundetes Rechteck 30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25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29" name="Abgerundetes Rechteck 2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26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27" name="Abgerundetes Rechteck 26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47612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920949"/>
              </p:ext>
            </p:extLst>
          </p:nvPr>
        </p:nvGraphicFramePr>
        <p:xfrm>
          <a:off x="483943" y="741881"/>
          <a:ext cx="27717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Diagramm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813548"/>
              </p:ext>
            </p:extLst>
          </p:nvPr>
        </p:nvGraphicFramePr>
        <p:xfrm>
          <a:off x="0" y="260648"/>
          <a:ext cx="2771775" cy="23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feld 21"/>
          <p:cNvSpPr txBox="1"/>
          <p:nvPr/>
        </p:nvSpPr>
        <p:spPr>
          <a:xfrm>
            <a:off x="0" y="0"/>
            <a:ext cx="4139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Alle wichtigen Themen behandelt</a:t>
            </a:r>
            <a:endParaRPr lang="de-DE" sz="2200" dirty="0"/>
          </a:p>
        </p:txBody>
      </p:sp>
      <p:graphicFrame>
        <p:nvGraphicFramePr>
          <p:cNvPr id="23" name="Diagramm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969595"/>
              </p:ext>
            </p:extLst>
          </p:nvPr>
        </p:nvGraphicFramePr>
        <p:xfrm>
          <a:off x="483943" y="4102208"/>
          <a:ext cx="27717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9" name="Gruppieren 38"/>
          <p:cNvGrpSpPr/>
          <p:nvPr/>
        </p:nvGrpSpPr>
        <p:grpSpPr>
          <a:xfrm>
            <a:off x="3078578" y="908720"/>
            <a:ext cx="2357518" cy="1027684"/>
            <a:chOff x="2915816" y="1105172"/>
            <a:chExt cx="2357518" cy="1027684"/>
          </a:xfrm>
        </p:grpSpPr>
        <p:grpSp>
          <p:nvGrpSpPr>
            <p:cNvPr id="40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50" name="Abgerundetes Rechteck 49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41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48" name="Abgerundetes Rechteck 47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Textfeld 48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42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46" name="Abgerundetes Rechteck 45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Textfeld 46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43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44" name="Abgerundetes Rechteck 43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" name="Textfeld 44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238274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Microsoft Office PowerPoint</Application>
  <PresentationFormat>Bildschirmpräsentation (4:3)</PresentationFormat>
  <Paragraphs>186</Paragraphs>
  <Slides>25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 Hamburg - Department Chemie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Nutzer</dc:creator>
  <cp:lastModifiedBy>Nutzer</cp:lastModifiedBy>
  <cp:revision>25</cp:revision>
  <dcterms:created xsi:type="dcterms:W3CDTF">2013-12-16T14:33:10Z</dcterms:created>
  <dcterms:modified xsi:type="dcterms:W3CDTF">2013-12-29T10:01:13Z</dcterms:modified>
</cp:coreProperties>
</file>