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256" r:id="rId3"/>
    <p:sldId id="264" r:id="rId4"/>
    <p:sldId id="265" r:id="rId5"/>
    <p:sldId id="266" r:id="rId6"/>
    <p:sldId id="263" r:id="rId7"/>
    <p:sldId id="257" r:id="rId8"/>
    <p:sldId id="269" r:id="rId9"/>
    <p:sldId id="268" r:id="rId10"/>
    <p:sldId id="272" r:id="rId11"/>
    <p:sldId id="273" r:id="rId12"/>
    <p:sldId id="275" r:id="rId13"/>
    <p:sldId id="278" r:id="rId14"/>
    <p:sldId id="277" r:id="rId15"/>
    <p:sldId id="276" r:id="rId16"/>
    <p:sldId id="271" r:id="rId17"/>
    <p:sldId id="279" r:id="rId18"/>
    <p:sldId id="280" r:id="rId19"/>
    <p:sldId id="281" r:id="rId20"/>
    <p:sldId id="259" r:id="rId21"/>
    <p:sldId id="260" r:id="rId22"/>
    <p:sldId id="284" r:id="rId23"/>
    <p:sldId id="285" r:id="rId24"/>
    <p:sldId id="261" r:id="rId25"/>
    <p:sldId id="286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DD"/>
    <a:srgbClr val="0038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usPharmazie\Administration\Qualit&#228;tsmanagement\Evaluation-&#252;bergreifend\evaluationen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2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6650630011454756"/>
                  <c:y val="8.1960110316159726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41,4%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3179839633447885"/>
                  <c:y val="-0.2946501991819551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44,8%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0.15830758268618486"/>
                  <c:y val="0.1082910321489001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13,8%</a:t>
                    </a:r>
                    <a:endParaRPr lang="en-US" sz="1400" dirty="0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'Gesamt-Grafiken'!$A$20:$A$22</c:f>
              <c:strCache>
                <c:ptCount val="3"/>
                <c:pt idx="0">
                  <c:v>Öffentliche A.</c:v>
                </c:pt>
                <c:pt idx="1">
                  <c:v>Klinik</c:v>
                </c:pt>
                <c:pt idx="2">
                  <c:v>Andere</c:v>
                </c:pt>
              </c:strCache>
            </c:strRef>
          </c:cat>
          <c:val>
            <c:numRef>
              <c:f>'Gesamt-Grafiken'!$B$20:$B$22</c:f>
              <c:numCache>
                <c:formatCode>0.0</c:formatCode>
                <c:ptCount val="3"/>
                <c:pt idx="0">
                  <c:v>41.379310344827616</c:v>
                </c:pt>
                <c:pt idx="1">
                  <c:v>44.827586206896534</c:v>
                </c:pt>
                <c:pt idx="2">
                  <c:v>13.793103448275852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2227904501628018E-2"/>
          <c:y val="9.2592592592592692E-3"/>
          <c:w val="0.98319019400925367"/>
          <c:h val="0.9814814814814815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681557846506299"/>
                  <c:y val="-9.6595696470232834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51,7%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1518900343642616"/>
                  <c:y val="2.0048171335537684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48,3%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'Gesamt-Grafiken'!$A$53:$A$56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'Gesamt-Grafiken'!$B$53:$B$56</c:f>
              <c:numCache>
                <c:formatCode>0.0</c:formatCode>
                <c:ptCount val="4"/>
                <c:pt idx="0">
                  <c:v>51.724137931034505</c:v>
                </c:pt>
                <c:pt idx="1">
                  <c:v>48.275862068965516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18E-3"/>
          <c:y val="9.2592592592592692E-3"/>
          <c:w val="0.9877720954983723"/>
          <c:h val="0.99074074074074059"/>
        </c:manualLayout>
      </c:layout>
      <c:pie3DChart>
        <c:varyColors val="1"/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53E-3"/>
          <c:y val="9.2592592592592778E-3"/>
          <c:w val="0.98777209549837253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306529209621993"/>
                  <c:y val="-0.2245760425780110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75,0%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9227949599083621"/>
                  <c:y val="7.10425780110819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17,9%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9.4617348089220843E-2"/>
                  <c:y val="0.1204399970836978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'Gesamt-Grafiken'!$A$59:$A$62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'Gesamt-Grafiken'!$B$59:$B$62</c:f>
              <c:numCache>
                <c:formatCode>0.0</c:formatCode>
                <c:ptCount val="4"/>
                <c:pt idx="0">
                  <c:v>75</c:v>
                </c:pt>
                <c:pt idx="1">
                  <c:v>17.857142857142843</c:v>
                </c:pt>
                <c:pt idx="2">
                  <c:v>7.1428571428571415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6296296296296346E-3"/>
          <c:w val="0.99693589847660791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805269186712492"/>
                  <c:y val="-0.11245042286380867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65,5%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309965635738832"/>
                  <c:y val="5.9899387576552922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31,0%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6.1147820439970767E-2"/>
                  <c:y val="1.82808398950131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'Gesamt-Grafiken'!$A$65:$A$68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'Gesamt-Grafiken'!$B$65:$B$68</c:f>
              <c:numCache>
                <c:formatCode>0.0</c:formatCode>
                <c:ptCount val="4"/>
                <c:pt idx="0">
                  <c:v>65.517241379310448</c:v>
                </c:pt>
                <c:pt idx="1">
                  <c:v>31.03448275862069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01E-3"/>
          <c:y val="4.629629629629632E-3"/>
          <c:w val="0.9877720954983723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0430698739977091"/>
                  <c:y val="-0.19439685913034754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72,4%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2068728522336768"/>
                  <c:y val="8.2979579329895234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17,2%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0.12300312976341873"/>
                  <c:y val="0.119141149023038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10,3%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'Gesamt-Grafiken'!$A$71:$A$74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'Gesamt-Grafiken'!$B$71:$B$74</c:f>
              <c:numCache>
                <c:formatCode>0.0</c:formatCode>
                <c:ptCount val="4"/>
                <c:pt idx="0">
                  <c:v>72.41379310344827</c:v>
                </c:pt>
                <c:pt idx="1">
                  <c:v>17.241379310344829</c:v>
                </c:pt>
                <c:pt idx="2">
                  <c:v>10.344827586206897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33E-3"/>
          <c:y val="4.6296296296296328E-3"/>
          <c:w val="0.9923539969874895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728522336769763"/>
                  <c:y val="-0.2554966119287758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72,4%</a:t>
                    </a:r>
                    <a:endParaRPr lang="en-US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1583046964490266"/>
                  <c:y val="0.12028193734033904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27,6%</a:t>
                    </a:r>
                    <a:endParaRPr lang="en-US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'Gesamt-Grafiken'!$A$77:$A$80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'Gesamt-Grafiken'!$B$77:$B$80</c:f>
              <c:numCache>
                <c:formatCode>0.0</c:formatCode>
                <c:ptCount val="4"/>
                <c:pt idx="0">
                  <c:v>72.41379310344827</c:v>
                </c:pt>
                <c:pt idx="1">
                  <c:v>27.586206896551701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18E-3"/>
          <c:y val="4.6296296296296328E-3"/>
          <c:w val="0.98777209549837242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844902634593357"/>
                  <c:y val="-0.2215740740740740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75,9%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9170675830469641"/>
                  <c:y val="8.6445756780402463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17,2%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5.9228833509213409E-2"/>
                  <c:y val="4.506743948673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7.0278070911239193E-2"/>
                  <c:y val="2.7094634004082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'Gesamt-Grafiken'!$A$83:$A$86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'Gesamt-Grafiken'!$B$83:$B$86</c:f>
              <c:numCache>
                <c:formatCode>0.0</c:formatCode>
                <c:ptCount val="4"/>
                <c:pt idx="0">
                  <c:v>75.862068965517267</c:v>
                </c:pt>
                <c:pt idx="1">
                  <c:v>17.241379310344829</c:v>
                </c:pt>
                <c:pt idx="2">
                  <c:v>3.4482758620689653</c:v>
                </c:pt>
                <c:pt idx="3">
                  <c:v>3.4482758620689653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18E-3"/>
          <c:y val="4.6296296296296328E-3"/>
          <c:w val="0.98777209549837242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853379152348228"/>
                  <c:y val="-0.13215587634878967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65,5%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4245131729667815"/>
                  <c:y val="6.5145086030912805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31,0%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4.2786661976531311E-2"/>
                  <c:y val="1.899094545050552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'Gesamt-Grafiken'!$A$89:$A$92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'Gesamt-Grafiken'!$B$89:$B$92</c:f>
              <c:numCache>
                <c:formatCode>0.0</c:formatCode>
                <c:ptCount val="4"/>
                <c:pt idx="0">
                  <c:v>65.51724137931042</c:v>
                </c:pt>
                <c:pt idx="1">
                  <c:v>31.03448275862069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01E-3"/>
          <c:y val="9.2592592592592692E-3"/>
          <c:w val="0.9877720954983723"/>
          <c:h val="0.9861111111111111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6169133497488072"/>
                  <c:y val="-0.36342922644969267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86,2%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6101992405588478"/>
                  <c:y val="9.080163316590277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13,8%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'Gesamt-Grafiken'!$A$95:$A$98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zufriedenstellend</c:v>
                </c:pt>
                <c:pt idx="3">
                  <c:v>unzureichend</c:v>
                </c:pt>
              </c:strCache>
            </c:strRef>
          </c:cat>
          <c:val>
            <c:numRef>
              <c:f>'Gesamt-Grafiken'!$B$95:$B$98</c:f>
              <c:numCache>
                <c:formatCode>0.0</c:formatCode>
                <c:ptCount val="4"/>
                <c:pt idx="0">
                  <c:v>86.2068965517241</c:v>
                </c:pt>
                <c:pt idx="1">
                  <c:v>13.793103448275852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16E-3"/>
          <c:y val="4.6296835345712621E-3"/>
          <c:w val="0.98777209549837242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6.82362385114232E-2"/>
                  <c:y val="-0.3525951080573998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89,7%</a:t>
                    </a:r>
                    <a:endParaRPr lang="en-US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3325756960792273"/>
                  <c:y val="0.1253680239068489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6,9%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4.252004581901489E-2"/>
                  <c:y val="4.3625663326329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'Gesamt-Grafiken'!$A$101:$A$104</c:f>
              <c:strCache>
                <c:ptCount val="4"/>
                <c:pt idx="0">
                  <c:v>sehr gut</c:v>
                </c:pt>
                <c:pt idx="1">
                  <c:v>gut</c:v>
                </c:pt>
                <c:pt idx="2">
                  <c:v>zufriedenstellend</c:v>
                </c:pt>
                <c:pt idx="3">
                  <c:v>unzureichend</c:v>
                </c:pt>
              </c:strCache>
            </c:strRef>
          </c:cat>
          <c:val>
            <c:numRef>
              <c:f>'Gesamt-Grafiken'!$B$101:$B$104</c:f>
              <c:numCache>
                <c:formatCode>0.0</c:formatCode>
                <c:ptCount val="4"/>
                <c:pt idx="0">
                  <c:v>89.655172413792982</c:v>
                </c:pt>
                <c:pt idx="1">
                  <c:v>6.8965517241379306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07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3982700616031243"/>
                  <c:y val="8.5828343313373301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20,7%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30799541809851089"/>
                  <c:y val="-0.42582802898140737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79,3%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'Gesamt-Grafiken'!$A$25:$A$26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'Gesamt-Grafiken'!$B$25:$B$26</c:f>
              <c:numCache>
                <c:formatCode>0.0</c:formatCode>
                <c:ptCount val="2"/>
                <c:pt idx="0">
                  <c:v>20.689655172413794</c:v>
                </c:pt>
                <c:pt idx="1">
                  <c:v>79.310344827586164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460030125100435E-3"/>
          <c:y val="9.2592592592592778E-3"/>
          <c:w val="0.98777209549837253"/>
          <c:h val="0.9861111111111111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796105383734256"/>
                  <c:y val="-0.13792213858919417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64,3%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4245131729667815"/>
                  <c:y val="4.267109874796781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28,6%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9.914946198735472E-2"/>
                  <c:y val="0.102875606414102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'Gesamt-Grafiken'!$A$107:$A$110</c:f>
              <c:strCache>
                <c:ptCount val="4"/>
                <c:pt idx="0">
                  <c:v>nein</c:v>
                </c:pt>
                <c:pt idx="1">
                  <c:v>ja, ein wenig</c:v>
                </c:pt>
                <c:pt idx="2">
                  <c:v>ja, deutlich</c:v>
                </c:pt>
                <c:pt idx="3">
                  <c:v>ja, komplett</c:v>
                </c:pt>
              </c:strCache>
            </c:strRef>
          </c:cat>
          <c:val>
            <c:numRef>
              <c:f>'Gesamt-Grafiken'!$B$107:$B$110</c:f>
              <c:numCache>
                <c:formatCode>0.0</c:formatCode>
                <c:ptCount val="4"/>
                <c:pt idx="0">
                  <c:v>64.285714285714292</c:v>
                </c:pt>
                <c:pt idx="1">
                  <c:v>28.571428571428569</c:v>
                </c:pt>
                <c:pt idx="2">
                  <c:v>7.1428571428571415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6296296296296311E-3"/>
          <c:w val="0.99693589847660791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327605956471935"/>
                  <c:y val="-0.2962550101270798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75,9%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4771996283969663"/>
                  <c:y val="0.12227861434199619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24,1%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'Gesamt-Grafiken'!$A$117:$A$120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'Gesamt-Grafiken'!$B$117:$B$120</c:f>
              <c:numCache>
                <c:formatCode>0.0</c:formatCode>
                <c:ptCount val="4"/>
                <c:pt idx="0">
                  <c:v>75.862068965517267</c:v>
                </c:pt>
                <c:pt idx="1">
                  <c:v>24.137931034482769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16E-3"/>
          <c:y val="0"/>
          <c:w val="0.98777209549837219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3096950510052216"/>
                  <c:y val="-0.41207848712360817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85,7%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7709861009641839"/>
                  <c:y val="0.1325771550822017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14,3%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'Lernziele pro Kurs'!$A$52:$A$55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Kurs'!$C$52:$C$55</c:f>
              <c:numCache>
                <c:formatCode>0.0</c:formatCode>
                <c:ptCount val="4"/>
                <c:pt idx="0">
                  <c:v>85.714285714285722</c:v>
                </c:pt>
                <c:pt idx="1">
                  <c:v>14.285714285714286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2E-3"/>
          <c:y val="0"/>
          <c:w val="0.98319019400925367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681557846506299"/>
                  <c:y val="-4.9948319234370792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51,8%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6650630011454753"/>
                  <c:y val="1.1397047153490878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48,2%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'Lernziele pro Kurs'!$W$64:$W$67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Kurs'!$AA$64:$AA$67</c:f>
              <c:numCache>
                <c:formatCode>0.0</c:formatCode>
                <c:ptCount val="4"/>
                <c:pt idx="0">
                  <c:v>51.785714285714292</c:v>
                </c:pt>
                <c:pt idx="1">
                  <c:v>48.214285714285715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33E-3"/>
          <c:y val="0"/>
          <c:w val="0.98319019400925356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461626575028639"/>
                  <c:y val="3.5781614542828584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40,0%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0659793814432995"/>
                  <c:y val="-0.1214574248694589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60,0%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'Lernziele pro Kurs'!$A$86:$A$89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Kurs'!$C$86:$C$89</c:f>
              <c:numCache>
                <c:formatCode>0.0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07E-3"/>
          <c:y val="0"/>
          <c:w val="0.98319019400925378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1747995418098517"/>
                  <c:y val="-0.1505413926904500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65,7%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2263459335624283"/>
                  <c:y val="9.7183303457982692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34,3%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'Lernziele pro Kurs'!$A$98:$A$101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Kurs'!$C$98:$C$101</c:f>
              <c:numCache>
                <c:formatCode>0.0</c:formatCode>
                <c:ptCount val="4"/>
                <c:pt idx="0">
                  <c:v>65.714285714285722</c:v>
                </c:pt>
                <c:pt idx="1">
                  <c:v>34.285714285714285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16E-3"/>
          <c:y val="0"/>
          <c:w val="0.98319019400925367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7337915234822451"/>
                  <c:y val="-1.4614367408419374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51,7%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687972508591066"/>
                  <c:y val="-0.10497990174184905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44,8%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4.778706785363173E-2"/>
                  <c:y val="2.91950187846465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'Lernziele pro Kurs'!$A$110:$A$113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Kurs'!$D$110:$D$113</c:f>
              <c:numCache>
                <c:formatCode>0.0</c:formatCode>
                <c:ptCount val="4"/>
                <c:pt idx="0">
                  <c:v>51.724137931034498</c:v>
                </c:pt>
                <c:pt idx="1">
                  <c:v>44.827586206896534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0871877770253E-3"/>
          <c:y val="0"/>
          <c:w val="0.98451345755693576"/>
          <c:h val="0.98686371326623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'Gesamt-Grafiken'!$A$29:$A$31</c:f>
              <c:strCache>
                <c:ptCount val="3"/>
                <c:pt idx="0">
                  <c:v>weniger als 5</c:v>
                </c:pt>
                <c:pt idx="1">
                  <c:v>6 bis 10</c:v>
                </c:pt>
                <c:pt idx="2">
                  <c:v>mehr als 10</c:v>
                </c:pt>
              </c:strCache>
            </c:strRef>
          </c:cat>
          <c:val>
            <c:numRef>
              <c:f>'Gesamt-Grafiken'!$B$29:$B$31</c:f>
              <c:numCache>
                <c:formatCode>0.0</c:formatCode>
                <c:ptCount val="3"/>
                <c:pt idx="0">
                  <c:v>31.03448275862069</c:v>
                </c:pt>
                <c:pt idx="1">
                  <c:v>3.4482758620689653</c:v>
                </c:pt>
                <c:pt idx="2">
                  <c:v>65.517241379310377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498E-3"/>
          <c:y val="0"/>
          <c:w val="0.99693589847660791"/>
          <c:h val="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b="0" dirty="0" smtClean="0"/>
                      <a:t>13,8%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0.16084765177548682"/>
                  <c:y val="-0.1344275586258784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</a:defRPr>
                    </a:pPr>
                    <a:r>
                      <a:rPr lang="en-US" b="0" dirty="0" smtClean="0"/>
                      <a:t>37,9%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0.12820160366552119"/>
                  <c:y val="-0.1110298541250975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44,8%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2.9388027527486899E-2"/>
                  <c:y val="1.519580088571178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3,4%</a:t>
                    </a:r>
                    <a:endParaRPr lang="en-US"/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'Gesamt-Grafiken'!$A$37:$A$40</c:f>
              <c:strCache>
                <c:ptCount val="4"/>
                <c:pt idx="0">
                  <c:v>weniger als 5:</c:v>
                </c:pt>
                <c:pt idx="1">
                  <c:v>5 -8:</c:v>
                </c:pt>
                <c:pt idx="2">
                  <c:v>8 -12:</c:v>
                </c:pt>
                <c:pt idx="3">
                  <c:v>12 -18:</c:v>
                </c:pt>
              </c:strCache>
            </c:strRef>
          </c:cat>
          <c:val>
            <c:numRef>
              <c:f>'Gesamt-Grafiken'!$B$37:$B$40</c:f>
              <c:numCache>
                <c:formatCode>0.0</c:formatCode>
                <c:ptCount val="4"/>
                <c:pt idx="0">
                  <c:v>13.793103448275859</c:v>
                </c:pt>
                <c:pt idx="1">
                  <c:v>37.931034482758605</c:v>
                </c:pt>
                <c:pt idx="2">
                  <c:v>44.827586206896548</c:v>
                </c:pt>
                <c:pt idx="3">
                  <c:v>3.4482758620689653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3882"/>
              </a:solidFill>
            </c:spPr>
          </c:dPt>
          <c:dPt>
            <c:idx val="1"/>
            <c:spPr>
              <a:solidFill>
                <a:srgbClr val="00A6DD"/>
              </a:solidFill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3.1963470319634701E-2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831050228310511E-2"/>
                  <c:y val="-3.7037037037037042E-2"/>
                </c:manualLayout>
              </c:layout>
              <c:showVal val="1"/>
            </c:dLbl>
            <c:dLbl>
              <c:idx val="2"/>
              <c:layout>
                <c:manualLayout>
                  <c:x val="2.7397260273972605E-2"/>
                  <c:y val="-2.3148148148148147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showVal val="1"/>
          </c:dLbls>
          <c:cat>
            <c:strRef>
              <c:f>'Gesamt-Grafiken'!$A$43:$A$45</c:f>
              <c:strCache>
                <c:ptCount val="3"/>
                <c:pt idx="0">
                  <c:v>Von Zuhause</c:v>
                </c:pt>
                <c:pt idx="1">
                  <c:v>Vom Arbeitsplatz</c:v>
                </c:pt>
                <c:pt idx="2">
                  <c:v>Von unterwegs</c:v>
                </c:pt>
              </c:strCache>
            </c:strRef>
          </c:cat>
          <c:val>
            <c:numRef>
              <c:f>'Gesamt-Grafiken'!$B$43:$B$45</c:f>
              <c:numCache>
                <c:formatCode>0.0</c:formatCode>
                <c:ptCount val="3"/>
                <c:pt idx="0">
                  <c:v>29</c:v>
                </c:pt>
                <c:pt idx="1">
                  <c:v>15</c:v>
                </c:pt>
                <c:pt idx="2">
                  <c:v>9</c:v>
                </c:pt>
              </c:numCache>
            </c:numRef>
          </c:val>
        </c:ser>
        <c:dLbls>
          <c:showVal val="1"/>
        </c:dLbls>
        <c:gapWidth val="56"/>
        <c:gapDepth val="34"/>
        <c:shape val="cylinder"/>
        <c:axId val="99338880"/>
        <c:axId val="99348864"/>
        <c:axId val="0"/>
      </c:bar3DChart>
      <c:catAx>
        <c:axId val="99338880"/>
        <c:scaling>
          <c:orientation val="minMax"/>
        </c:scaling>
        <c:delete val="1"/>
        <c:axPos val="b"/>
        <c:tickLblPos val="none"/>
        <c:crossAx val="99348864"/>
        <c:crosses val="autoZero"/>
        <c:auto val="1"/>
        <c:lblAlgn val="ctr"/>
        <c:lblOffset val="100"/>
      </c:catAx>
      <c:valAx>
        <c:axId val="99348864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933888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2227904501628018E-2"/>
          <c:y val="9.2592592592592692E-3"/>
          <c:w val="0.98319019400925367"/>
          <c:h val="0.9814814814814815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2950744558991984"/>
                  <c:y val="-0.17587960893534593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62,1%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9056128293241698"/>
                  <c:y val="6.2477277676534972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34,5%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3.87094912105059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3,4%</a:t>
                    </a:r>
                    <a:endParaRPr lang="en-US" sz="1400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</c:dLbls>
          <c:cat>
            <c:strRef>
              <c:f>'Gesamt-Grafiken'!$A$35:$A$38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'Gesamt-Grafiken'!$B$35:$B$38</c:f>
              <c:numCache>
                <c:formatCode>0.0</c:formatCode>
                <c:ptCount val="4"/>
                <c:pt idx="0">
                  <c:v>62.068965517241374</c:v>
                </c:pt>
                <c:pt idx="1">
                  <c:v>34.482758620689658</c:v>
                </c:pt>
                <c:pt idx="2">
                  <c:v>3.4482758620689653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07E-3"/>
          <c:y val="4.6296296296296311E-3"/>
          <c:w val="0.99235399698748972"/>
          <c:h val="0.9953703703703703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15447898909543528"/>
                  <c:y val="8.0770147402976736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37,9%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4439862542955323"/>
                  <c:y val="-0.16735595686500784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b="0" dirty="0" smtClean="0"/>
                      <a:t>55,2%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9.6495927699759218E-2"/>
                  <c:y val="0.1185074418254602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6,9%</a:t>
                    </a:r>
                    <a:endParaRPr lang="en-US" sz="1400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  <c:showLeaderLines val="1"/>
          </c:dLbls>
          <c:cat>
            <c:strRef>
              <c:f>'Gesamt-Grafiken'!$A$47:$A$50</c:f>
              <c:strCache>
                <c:ptCount val="4"/>
                <c:pt idx="0">
                  <c:v>trifft zu</c:v>
                </c:pt>
                <c:pt idx="1">
                  <c:v>trifft überwiegend zu</c:v>
                </c:pt>
                <c:pt idx="2">
                  <c:v>trifft weniger zu</c:v>
                </c:pt>
                <c:pt idx="3">
                  <c:v>trifft nicht zu</c:v>
                </c:pt>
              </c:strCache>
            </c:strRef>
          </c:cat>
          <c:val>
            <c:numRef>
              <c:f>'Gesamt-Grafiken'!$B$47:$B$50</c:f>
              <c:numCache>
                <c:formatCode>0.0</c:formatCode>
                <c:ptCount val="4"/>
                <c:pt idx="0">
                  <c:v>37.931034482758598</c:v>
                </c:pt>
                <c:pt idx="1">
                  <c:v>55.172413793103452</c:v>
                </c:pt>
                <c:pt idx="2">
                  <c:v>6.8965517241379306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2E-3"/>
          <c:y val="0"/>
          <c:w val="0.98319019400925367"/>
          <c:h val="0.9907407407407405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c:spPr>
          <c:dPt>
            <c:idx val="0"/>
            <c:spPr>
              <a:solidFill>
                <a:srgbClr val="003882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1"/>
            <c:spPr>
              <a:solidFill>
                <a:srgbClr val="00A6DD"/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254000" h="254000"/>
                <a:bevelB w="254000" h="254000"/>
              </a:sp3d>
            </c:spPr>
          </c:dPt>
          <c:dLbls>
            <c:dLbl>
              <c:idx val="0"/>
              <c:layout>
                <c:manualLayout>
                  <c:x val="-0.2478640674390529"/>
                  <c:y val="-0.12623474842664539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61,9%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8488747451535553"/>
                  <c:y val="6.8794643732395758E-2"/>
                </c:manualLayout>
              </c:layout>
              <c:tx>
                <c:rich>
                  <a:bodyPr/>
                  <a:lstStyle/>
                  <a:p>
                    <a:pPr>
                      <a:defRPr sz="1600" b="0"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 smtClean="0"/>
                      <a:t>37,6%</a:t>
                    </a:r>
                    <a:endParaRPr lang="en-US" sz="1400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2.2673836871846088E-2"/>
                  <c:y val="3.9914274230967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0,5%</a:t>
                    </a:r>
                    <a:endParaRPr lang="en-US" sz="1400" dirty="0"/>
                  </a:p>
                </c:rich>
              </c:tx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 b="0"/>
                </a:pPr>
                <a:endParaRPr lang="de-DE"/>
              </a:p>
            </c:txPr>
            <c:dLblPos val="bestFit"/>
            <c:showVal val="1"/>
          </c:dLbls>
          <c:cat>
            <c:strRef>
              <c:f>'Lernziele pro Kurs'!$A$43:$A$46</c:f>
              <c:strCache>
                <c:ptCount val="4"/>
                <c:pt idx="0">
                  <c:v>trifft zu (d.h. trifft in &gt;80% der Fälle zu)</c:v>
                </c:pt>
                <c:pt idx="1">
                  <c:v>trifft überwiegend (d.h. in 50-80% der Fälle) zu</c:v>
                </c:pt>
                <c:pt idx="2">
                  <c:v>trifft weniger (d.h. nur in 20-50% der Fälle) zu</c:v>
                </c:pt>
                <c:pt idx="3">
                  <c:v>trifft nicht (d.h. in &lt;20% der Fälle) zu</c:v>
                </c:pt>
              </c:strCache>
            </c:strRef>
          </c:cat>
          <c:val>
            <c:numRef>
              <c:f>'Lernziele pro Kurs'!$B$43:$B$46</c:f>
              <c:numCache>
                <c:formatCode>0.0</c:formatCode>
                <c:ptCount val="4"/>
                <c:pt idx="0">
                  <c:v>61.904761904761905</c:v>
                </c:pt>
                <c:pt idx="1">
                  <c:v>37.566137566137556</c:v>
                </c:pt>
                <c:pt idx="2">
                  <c:v>0.52910052910052907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064101523392052E-3"/>
          <c:y val="4.629629629629632E-3"/>
          <c:w val="0.99235399698748961"/>
          <c:h val="0.99537037037037035"/>
        </c:manualLayout>
      </c:layout>
      <c:pie3DChart>
        <c:varyColors val="1"/>
        <c:dLbls>
          <c:showVal val="1"/>
        </c:dLbls>
      </c:pie3DChart>
    </c:plotArea>
    <c:plotVisOnly val="1"/>
    <c:dispBlanksAs val="zero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B0A9-8D89-40A9-8FC6-C76856787A00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606A6-6B70-4DEB-9096-6754B2252B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7423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606A6-6B70-4DEB-9096-6754B2252B0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3864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7009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141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3068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1297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6040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654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4291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510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7982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980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6367-2BBE-4D1B-940E-934A6029380D}" type="datetimeFigureOut">
              <a:rPr lang="de-DE" smtClean="0"/>
              <a:pPr/>
              <a:t>30.12.2013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18AB-72C9-4ECA-99B1-5168329A195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017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61184796"/>
              </p:ext>
            </p:extLst>
          </p:nvPr>
        </p:nvGraphicFramePr>
        <p:xfrm>
          <a:off x="35496" y="485964"/>
          <a:ext cx="2771775" cy="187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5497" y="44624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Arbeitsumgebung</a:t>
            </a:r>
            <a:endParaRPr lang="de-DE" sz="2200" dirty="0"/>
          </a:p>
        </p:txBody>
      </p:sp>
      <p:grpSp>
        <p:nvGrpSpPr>
          <p:cNvPr id="2" name="Gruppieren 11"/>
          <p:cNvGrpSpPr/>
          <p:nvPr/>
        </p:nvGrpSpPr>
        <p:grpSpPr>
          <a:xfrm>
            <a:off x="3042936" y="846004"/>
            <a:ext cx="2314805" cy="338554"/>
            <a:chOff x="539553" y="2761356"/>
            <a:chExt cx="2314805" cy="338554"/>
          </a:xfrm>
        </p:grpSpPr>
        <p:sp>
          <p:nvSpPr>
            <p:cNvPr id="6" name="Abgerundetes Rechteck 5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761356"/>
              <a:ext cx="19547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Öffentliche Apotheke</a:t>
              </a:r>
              <a:endParaRPr lang="de-DE" sz="1600" dirty="0"/>
            </a:p>
          </p:txBody>
        </p:sp>
      </p:grpSp>
      <p:grpSp>
        <p:nvGrpSpPr>
          <p:cNvPr id="3" name="Gruppieren 12"/>
          <p:cNvGrpSpPr/>
          <p:nvPr/>
        </p:nvGrpSpPr>
        <p:grpSpPr>
          <a:xfrm>
            <a:off x="3042936" y="1082557"/>
            <a:ext cx="2393160" cy="338554"/>
            <a:chOff x="539553" y="2996952"/>
            <a:chExt cx="2393160" cy="338554"/>
          </a:xfrm>
        </p:grpSpPr>
        <p:sp>
          <p:nvSpPr>
            <p:cNvPr id="7" name="Abgerundetes Rechteck 6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899592" y="2996952"/>
              <a:ext cx="20331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Krankenhausapotheke</a:t>
              </a:r>
              <a:endParaRPr lang="de-DE" sz="1600" dirty="0"/>
            </a:p>
          </p:txBody>
        </p:sp>
      </p:grpSp>
      <p:grpSp>
        <p:nvGrpSpPr>
          <p:cNvPr id="12" name="Gruppieren 13"/>
          <p:cNvGrpSpPr/>
          <p:nvPr/>
        </p:nvGrpSpPr>
        <p:grpSpPr>
          <a:xfrm>
            <a:off x="3042936" y="1319110"/>
            <a:ext cx="2311407" cy="338554"/>
            <a:chOff x="539553" y="3234462"/>
            <a:chExt cx="2311407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99592" y="3234462"/>
              <a:ext cx="1951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andere / beides nicht</a:t>
              </a:r>
              <a:endParaRPr lang="de-D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204977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m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3969595"/>
              </p:ext>
            </p:extLst>
          </p:nvPr>
        </p:nvGraphicFramePr>
        <p:xfrm>
          <a:off x="0" y="620688"/>
          <a:ext cx="27717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feld 23"/>
          <p:cNvSpPr txBox="1"/>
          <p:nvPr/>
        </p:nvSpPr>
        <p:spPr>
          <a:xfrm>
            <a:off x="0" y="0"/>
            <a:ext cx="4067944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Studienmaterial leichter Einstieg, angemessener Wissenszuwachs</a:t>
            </a:r>
            <a:endParaRPr lang="de-DE" sz="2200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3078578" y="1105172"/>
            <a:ext cx="2357518" cy="1027684"/>
            <a:chOff x="2915816" y="1105172"/>
            <a:chExt cx="2357518" cy="1027684"/>
          </a:xfrm>
        </p:grpSpPr>
        <p:grpSp>
          <p:nvGrpSpPr>
            <p:cNvPr id="41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1" name="Abgerundetes Rechteck 50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2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9" name="Abgerundetes Rechteck 48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3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4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55238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m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3216610"/>
              </p:ext>
            </p:extLst>
          </p:nvPr>
        </p:nvGraphicFramePr>
        <p:xfrm>
          <a:off x="179512" y="476672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Textfeld 37"/>
          <p:cNvSpPr txBox="1"/>
          <p:nvPr/>
        </p:nvSpPr>
        <p:spPr>
          <a:xfrm>
            <a:off x="0" y="0"/>
            <a:ext cx="4499992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Materialien, Aufgaben und Fragestellungen  praxisorientiert.</a:t>
            </a:r>
            <a:endParaRPr lang="de-DE" sz="2200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3078578" y="1196752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55238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-36512" y="-27384"/>
            <a:ext cx="5051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Plenarforen: Auseinandersetzung vertieft</a:t>
            </a:r>
            <a:endParaRPr lang="de-DE" sz="2200" dirty="0"/>
          </a:p>
        </p:txBody>
      </p:sp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3046161"/>
              </p:ext>
            </p:extLst>
          </p:nvPr>
        </p:nvGraphicFramePr>
        <p:xfrm>
          <a:off x="0" y="332656"/>
          <a:ext cx="277177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4" name="Gruppieren 33"/>
          <p:cNvGrpSpPr/>
          <p:nvPr/>
        </p:nvGrpSpPr>
        <p:grpSpPr>
          <a:xfrm>
            <a:off x="2915816" y="889148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4271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-42655" y="-27384"/>
            <a:ext cx="2814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Teamarbeit: hilfreich</a:t>
            </a:r>
            <a:endParaRPr lang="de-DE" sz="2200" dirty="0"/>
          </a:p>
        </p:txBody>
      </p:sp>
      <p:graphicFrame>
        <p:nvGraphicFramePr>
          <p:cNvPr id="17" name="Diagram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8286907"/>
              </p:ext>
            </p:extLst>
          </p:nvPr>
        </p:nvGraphicFramePr>
        <p:xfrm>
          <a:off x="0" y="404664"/>
          <a:ext cx="2771775" cy="189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Gruppieren 33"/>
          <p:cNvGrpSpPr/>
          <p:nvPr/>
        </p:nvGrpSpPr>
        <p:grpSpPr>
          <a:xfrm>
            <a:off x="2915816" y="76470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427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0630336"/>
              </p:ext>
            </p:extLst>
          </p:nvPr>
        </p:nvGraphicFramePr>
        <p:xfrm>
          <a:off x="0" y="404664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75272" y="66110"/>
            <a:ext cx="6512952" cy="37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Einzelaufgabe: gute Vertiefung und Übung</a:t>
            </a:r>
            <a:endParaRPr lang="de-DE" sz="2200" dirty="0"/>
          </a:p>
        </p:txBody>
      </p:sp>
      <p:grpSp>
        <p:nvGrpSpPr>
          <p:cNvPr id="34" name="Gruppieren 33"/>
          <p:cNvGrpSpPr/>
          <p:nvPr/>
        </p:nvGrpSpPr>
        <p:grpSpPr>
          <a:xfrm>
            <a:off x="2915816" y="112474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4271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Diagram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4119983"/>
              </p:ext>
            </p:extLst>
          </p:nvPr>
        </p:nvGraphicFramePr>
        <p:xfrm>
          <a:off x="0" y="404664"/>
          <a:ext cx="277177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0" y="0"/>
            <a:ext cx="4355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MC-Test: Inhalte gut abgedeckt</a:t>
            </a:r>
            <a:endParaRPr lang="de-DE" sz="2200" dirty="0"/>
          </a:p>
        </p:txBody>
      </p:sp>
      <p:grpSp>
        <p:nvGrpSpPr>
          <p:cNvPr id="34" name="Gruppieren 33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35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45" name="Abgerundetes Rechteck 4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36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37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38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9" name="Abgerundetes Rechteck 3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4271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0" y="0"/>
            <a:ext cx="586814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Qualität der Fachmoderation und Betreuung</a:t>
            </a:r>
            <a:endParaRPr lang="de-DE" sz="2200" dirty="0"/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3364333"/>
              </p:ext>
            </p:extLst>
          </p:nvPr>
        </p:nvGraphicFramePr>
        <p:xfrm>
          <a:off x="0" y="692696"/>
          <a:ext cx="2771775" cy="170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7" name="Gruppieren 46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38555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0" y="0"/>
            <a:ext cx="3606543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Qualität der Lernorganisation und Betreuung?</a:t>
            </a:r>
            <a:endParaRPr lang="de-DE" sz="2200" dirty="0"/>
          </a:p>
        </p:txBody>
      </p:sp>
      <p:graphicFrame>
        <p:nvGraphicFramePr>
          <p:cNvPr id="46" name="Diagramm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5693413"/>
              </p:ext>
            </p:extLst>
          </p:nvPr>
        </p:nvGraphicFramePr>
        <p:xfrm>
          <a:off x="0" y="476672"/>
          <a:ext cx="2771775" cy="249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7" name="Gruppieren 46"/>
          <p:cNvGrpSpPr/>
          <p:nvPr/>
        </p:nvGrpSpPr>
        <p:grpSpPr>
          <a:xfrm>
            <a:off x="2987824" y="764704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3855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2804357"/>
              </p:ext>
            </p:extLst>
          </p:nvPr>
        </p:nvGraphicFramePr>
        <p:xfrm>
          <a:off x="0" y="476672"/>
          <a:ext cx="27717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0" y="0"/>
            <a:ext cx="5076056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Moderation reduzieren - zugunsten niedrigerer Kursgebühren?</a:t>
            </a:r>
            <a:endParaRPr lang="de-DE" sz="2200" dirty="0"/>
          </a:p>
        </p:txBody>
      </p:sp>
      <p:grpSp>
        <p:nvGrpSpPr>
          <p:cNvPr id="16" name="Gruppieren 19"/>
          <p:cNvGrpSpPr/>
          <p:nvPr/>
        </p:nvGrpSpPr>
        <p:grpSpPr>
          <a:xfrm>
            <a:off x="2987824" y="844512"/>
            <a:ext cx="2396559" cy="338554"/>
            <a:chOff x="539553" y="2761356"/>
            <a:chExt cx="2396559" cy="338554"/>
          </a:xfrm>
        </p:grpSpPr>
        <p:sp>
          <p:nvSpPr>
            <p:cNvPr id="21" name="Abgerundetes Rechteck 20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99592" y="2761356"/>
              <a:ext cx="20365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nein, überhaupt nicht</a:t>
              </a:r>
              <a:endParaRPr lang="de-DE" sz="1600" dirty="0"/>
            </a:p>
          </p:txBody>
        </p:sp>
      </p:grpSp>
      <p:grpSp>
        <p:nvGrpSpPr>
          <p:cNvPr id="20" name="Gruppieren 22"/>
          <p:cNvGrpSpPr/>
          <p:nvPr/>
        </p:nvGrpSpPr>
        <p:grpSpPr>
          <a:xfrm>
            <a:off x="2987824" y="1074222"/>
            <a:ext cx="1591273" cy="338554"/>
            <a:chOff x="539553" y="2996952"/>
            <a:chExt cx="1591273" cy="338554"/>
          </a:xfrm>
        </p:grpSpPr>
        <p:sp>
          <p:nvSpPr>
            <p:cNvPr id="24" name="Abgerundetes Rechteck 23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99592" y="2996952"/>
              <a:ext cx="1231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ein wenig</a:t>
              </a:r>
              <a:endParaRPr lang="de-DE" sz="1600" dirty="0"/>
            </a:p>
          </p:txBody>
        </p:sp>
      </p:grpSp>
      <p:grpSp>
        <p:nvGrpSpPr>
          <p:cNvPr id="23" name="Gruppieren 25"/>
          <p:cNvGrpSpPr/>
          <p:nvPr/>
        </p:nvGrpSpPr>
        <p:grpSpPr>
          <a:xfrm>
            <a:off x="2989692" y="1340768"/>
            <a:ext cx="1463226" cy="338554"/>
            <a:chOff x="539553" y="3234462"/>
            <a:chExt cx="1463226" cy="338554"/>
          </a:xfrm>
        </p:grpSpPr>
        <p:sp>
          <p:nvSpPr>
            <p:cNvPr id="27" name="Abgerundetes Rechteck 26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899592" y="3234462"/>
              <a:ext cx="11031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deutlich</a:t>
              </a:r>
              <a:endParaRPr lang="de-DE" sz="1600" dirty="0"/>
            </a:p>
          </p:txBody>
        </p:sp>
      </p:grpSp>
      <p:grpSp>
        <p:nvGrpSpPr>
          <p:cNvPr id="26" name="Gruppieren 28"/>
          <p:cNvGrpSpPr/>
          <p:nvPr/>
        </p:nvGrpSpPr>
        <p:grpSpPr>
          <a:xfrm>
            <a:off x="2987824" y="1570478"/>
            <a:ext cx="1538888" cy="338554"/>
            <a:chOff x="539553" y="3234462"/>
            <a:chExt cx="1538888" cy="338554"/>
          </a:xfrm>
        </p:grpSpPr>
        <p:sp>
          <p:nvSpPr>
            <p:cNvPr id="30" name="Abgerundetes Rechteck 29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99592" y="3234462"/>
              <a:ext cx="11788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ja, komplett</a:t>
              </a:r>
              <a:endParaRPr lang="de-D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738555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0" y="0"/>
            <a:ext cx="5076056" cy="37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Gesamtnote</a:t>
            </a:r>
            <a:endParaRPr 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251520" y="48218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1,38 ± 0,56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577836" y="482188"/>
            <a:ext cx="1201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 – sehr gut</a:t>
            </a:r>
          </a:p>
          <a:p>
            <a:r>
              <a:rPr lang="de-DE" sz="1200" dirty="0" smtClean="0"/>
              <a:t>2 – gut</a:t>
            </a:r>
          </a:p>
          <a:p>
            <a:r>
              <a:rPr lang="de-DE" sz="1200" dirty="0" smtClean="0"/>
              <a:t>3 – befriedigend</a:t>
            </a:r>
          </a:p>
          <a:p>
            <a:r>
              <a:rPr lang="de-DE" sz="1200" dirty="0" smtClean="0"/>
              <a:t>4 – ausreichend</a:t>
            </a:r>
          </a:p>
          <a:p>
            <a:r>
              <a:rPr lang="de-DE" sz="1200" dirty="0" smtClean="0"/>
              <a:t>5 - mangelhaft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xmlns="" val="37385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6157823"/>
              </p:ext>
            </p:extLst>
          </p:nvPr>
        </p:nvGraphicFramePr>
        <p:xfrm>
          <a:off x="35496" y="548680"/>
          <a:ext cx="2771775" cy="159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Klinische Pharmazie im Studium?</a:t>
            </a:r>
            <a:endParaRPr lang="de-DE" sz="2200" dirty="0"/>
          </a:p>
        </p:txBody>
      </p:sp>
      <p:sp>
        <p:nvSpPr>
          <p:cNvPr id="42" name="Textfeld 41"/>
          <p:cNvSpPr txBox="1"/>
          <p:nvPr/>
        </p:nvSpPr>
        <p:spPr>
          <a:xfrm>
            <a:off x="1403648" y="6421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ja: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23528" y="114623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nein: 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97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Diagramm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4524451"/>
              </p:ext>
            </p:extLst>
          </p:nvPr>
        </p:nvGraphicFramePr>
        <p:xfrm>
          <a:off x="0" y="764704"/>
          <a:ext cx="2771775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0" y="0"/>
            <a:ext cx="7020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Als berufsbegleitende Maßnahme geeignet</a:t>
            </a:r>
            <a:endParaRPr lang="de-DE" sz="2200" dirty="0"/>
          </a:p>
        </p:txBody>
      </p:sp>
      <p:grpSp>
        <p:nvGrpSpPr>
          <p:cNvPr id="47" name="Gruppieren 46"/>
          <p:cNvGrpSpPr/>
          <p:nvPr/>
        </p:nvGrpSpPr>
        <p:grpSpPr>
          <a:xfrm>
            <a:off x="2987824" y="1105172"/>
            <a:ext cx="2357518" cy="1027684"/>
            <a:chOff x="2915816" y="1105172"/>
            <a:chExt cx="2357518" cy="1027684"/>
          </a:xfrm>
        </p:grpSpPr>
        <p:grpSp>
          <p:nvGrpSpPr>
            <p:cNvPr id="48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8" name="Abgerundetes Rechteck 57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9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50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54" name="Abgerundetes Rechteck 5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51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38555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3221542"/>
              </p:ext>
            </p:extLst>
          </p:nvPr>
        </p:nvGraphicFramePr>
        <p:xfrm>
          <a:off x="0" y="332656"/>
          <a:ext cx="2771775" cy="1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0" y="0"/>
            <a:ext cx="3995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Arzneimittelinteraktionen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4761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7164014"/>
              </p:ext>
            </p:extLst>
          </p:nvPr>
        </p:nvGraphicFramePr>
        <p:xfrm>
          <a:off x="0" y="332656"/>
          <a:ext cx="277177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0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Altersgruppen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4761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2313770"/>
              </p:ext>
            </p:extLst>
          </p:nvPr>
        </p:nvGraphicFramePr>
        <p:xfrm>
          <a:off x="0" y="188640"/>
          <a:ext cx="277177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-36512" y="-27384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Laborparameter</a:t>
            </a:r>
            <a:endParaRPr lang="de-DE" sz="22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4761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5173111"/>
              </p:ext>
            </p:extLst>
          </p:nvPr>
        </p:nvGraphicFramePr>
        <p:xfrm>
          <a:off x="0" y="188640"/>
          <a:ext cx="2771775" cy="233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0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err="1" smtClean="0"/>
              <a:t>Pharmakokinetik</a:t>
            </a:r>
            <a:endParaRPr lang="de-DE" sz="2200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2987824" y="620688"/>
            <a:ext cx="2357518" cy="1027684"/>
            <a:chOff x="2915816" y="1105172"/>
            <a:chExt cx="2357518" cy="1027684"/>
          </a:xfrm>
        </p:grpSpPr>
        <p:grpSp>
          <p:nvGrpSpPr>
            <p:cNvPr id="19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0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1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5" name="Abgerundetes Rechteck 2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2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3" name="Abgerundetes Rechteck 22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71939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7543888"/>
              </p:ext>
            </p:extLst>
          </p:nvPr>
        </p:nvGraphicFramePr>
        <p:xfrm>
          <a:off x="0" y="332656"/>
          <a:ext cx="2771775" cy="2283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0"/>
            <a:ext cx="8244408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de-DE" sz="2200" dirty="0" smtClean="0"/>
              <a:t>Unerwünschte Arzneimittelwirkungen</a:t>
            </a:r>
            <a:endParaRPr lang="de-DE" sz="22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3059832" y="836712"/>
            <a:ext cx="2357518" cy="1027684"/>
            <a:chOff x="2915816" y="1105172"/>
            <a:chExt cx="2357518" cy="1027684"/>
          </a:xfrm>
        </p:grpSpPr>
        <p:grpSp>
          <p:nvGrpSpPr>
            <p:cNvPr id="2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0" name="Abgerundetes Rechteck 2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6" name="Abgerundetes Rechteck 2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4" name="Abgerundetes Rechteck 2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7193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Berufserfahrung</a:t>
            </a:r>
            <a:endParaRPr lang="de-DE" sz="22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0013764"/>
              </p:ext>
            </p:extLst>
          </p:nvPr>
        </p:nvGraphicFramePr>
        <p:xfrm>
          <a:off x="60648" y="475511"/>
          <a:ext cx="2876550" cy="174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555776" y="184482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3,4</a:t>
            </a:r>
            <a:endParaRPr lang="de-DE" sz="1400" b="1" dirty="0"/>
          </a:p>
        </p:txBody>
      </p:sp>
      <p:cxnSp>
        <p:nvCxnSpPr>
          <p:cNvPr id="6" name="Gerade Verbindung 5"/>
          <p:cNvCxnSpPr>
            <a:stCxn id="4" idx="0"/>
          </p:cNvCxnSpPr>
          <p:nvPr/>
        </p:nvCxnSpPr>
        <p:spPr>
          <a:xfrm flipV="1">
            <a:off x="276192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11"/>
          <p:cNvGrpSpPr/>
          <p:nvPr/>
        </p:nvGrpSpPr>
        <p:grpSpPr>
          <a:xfrm>
            <a:off x="3042936" y="846004"/>
            <a:ext cx="1637633" cy="338554"/>
            <a:chOff x="539553" y="2761356"/>
            <a:chExt cx="1637633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761356"/>
              <a:ext cx="12775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w</a:t>
              </a:r>
              <a:r>
                <a:rPr lang="de-DE" sz="1600" dirty="0" smtClean="0"/>
                <a:t>eniger als 5</a:t>
              </a:r>
              <a:endParaRPr lang="de-DE" sz="1600" dirty="0"/>
            </a:p>
          </p:txBody>
        </p:sp>
      </p:grpSp>
      <p:grpSp>
        <p:nvGrpSpPr>
          <p:cNvPr id="10" name="Gruppieren 12"/>
          <p:cNvGrpSpPr/>
          <p:nvPr/>
        </p:nvGrpSpPr>
        <p:grpSpPr>
          <a:xfrm>
            <a:off x="3042936" y="1082557"/>
            <a:ext cx="1184304" cy="338554"/>
            <a:chOff x="539553" y="2996952"/>
            <a:chExt cx="1184304" cy="338554"/>
          </a:xfrm>
        </p:grpSpPr>
        <p:sp>
          <p:nvSpPr>
            <p:cNvPr id="11" name="Abgerundetes Rechteck 10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99592" y="2996952"/>
              <a:ext cx="8242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6 bis 10</a:t>
              </a:r>
              <a:endParaRPr lang="de-DE" sz="1600" dirty="0"/>
            </a:p>
          </p:txBody>
        </p:sp>
      </p:grpSp>
      <p:grpSp>
        <p:nvGrpSpPr>
          <p:cNvPr id="13" name="Gruppieren 13"/>
          <p:cNvGrpSpPr/>
          <p:nvPr/>
        </p:nvGrpSpPr>
        <p:grpSpPr>
          <a:xfrm>
            <a:off x="3042936" y="1319110"/>
            <a:ext cx="1516125" cy="338554"/>
            <a:chOff x="539553" y="3234462"/>
            <a:chExt cx="1516125" cy="338554"/>
          </a:xfrm>
        </p:grpSpPr>
        <p:sp>
          <p:nvSpPr>
            <p:cNvPr id="14" name="Abgerundetes Rechteck 13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99592" y="3234462"/>
              <a:ext cx="115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m</a:t>
              </a:r>
              <a:r>
                <a:rPr lang="de-DE" sz="1600" dirty="0" smtClean="0"/>
                <a:t>ehr als 10</a:t>
              </a:r>
              <a:endParaRPr lang="de-DE" sz="16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4624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Aufwand (Stunden pro Woche)</a:t>
            </a:r>
            <a:endParaRPr lang="de-DE" sz="22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5408954"/>
              </p:ext>
            </p:extLst>
          </p:nvPr>
        </p:nvGraphicFramePr>
        <p:xfrm>
          <a:off x="107504" y="475511"/>
          <a:ext cx="2771775" cy="208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ieren 3"/>
          <p:cNvGrpSpPr/>
          <p:nvPr/>
        </p:nvGrpSpPr>
        <p:grpSpPr>
          <a:xfrm>
            <a:off x="3078578" y="836712"/>
            <a:ext cx="1639501" cy="1027684"/>
            <a:chOff x="2915816" y="1105172"/>
            <a:chExt cx="1639501" cy="1027684"/>
          </a:xfrm>
        </p:grpSpPr>
        <p:grpSp>
          <p:nvGrpSpPr>
            <p:cNvPr id="5" name="Gruppieren 27"/>
            <p:cNvGrpSpPr/>
            <p:nvPr/>
          </p:nvGrpSpPr>
          <p:grpSpPr>
            <a:xfrm>
              <a:off x="2917684" y="1105172"/>
              <a:ext cx="1637633" cy="338554"/>
              <a:chOff x="539553" y="2761356"/>
              <a:chExt cx="1637633" cy="338554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99592" y="2761356"/>
                <a:ext cx="12775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/>
                  <a:t>w</a:t>
                </a:r>
                <a:r>
                  <a:rPr lang="de-DE" sz="1600" dirty="0" smtClean="0"/>
                  <a:t>eniger als 5</a:t>
                </a:r>
                <a:endParaRPr lang="de-DE" sz="1600" dirty="0"/>
              </a:p>
            </p:txBody>
          </p:sp>
        </p:grpSp>
        <p:grpSp>
          <p:nvGrpSpPr>
            <p:cNvPr id="6" name="Gruppieren 30"/>
            <p:cNvGrpSpPr/>
            <p:nvPr/>
          </p:nvGrpSpPr>
          <p:grpSpPr>
            <a:xfrm>
              <a:off x="2917684" y="1334882"/>
              <a:ext cx="1080108" cy="338554"/>
              <a:chOff x="539553" y="2996952"/>
              <a:chExt cx="1080108" cy="338554"/>
            </a:xfrm>
          </p:grpSpPr>
          <p:sp>
            <p:nvSpPr>
              <p:cNvPr id="13" name="Abgerundetes Rechteck 12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899592" y="2996952"/>
                <a:ext cx="7200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5 bis 8</a:t>
                </a:r>
                <a:endParaRPr lang="de-DE" sz="1600" dirty="0"/>
              </a:p>
            </p:txBody>
          </p:sp>
        </p:grpSp>
        <p:grpSp>
          <p:nvGrpSpPr>
            <p:cNvPr id="7" name="Gruppieren 33"/>
            <p:cNvGrpSpPr/>
            <p:nvPr/>
          </p:nvGrpSpPr>
          <p:grpSpPr>
            <a:xfrm>
              <a:off x="2917684" y="1564592"/>
              <a:ext cx="1184304" cy="338554"/>
              <a:chOff x="539553" y="3234462"/>
              <a:chExt cx="1184304" cy="338554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899592" y="3234462"/>
                <a:ext cx="8242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8 bis 12</a:t>
                </a:r>
                <a:endParaRPr lang="de-DE" sz="1600" dirty="0"/>
              </a:p>
            </p:txBody>
          </p:sp>
        </p:grpSp>
        <p:grpSp>
          <p:nvGrpSpPr>
            <p:cNvPr id="8" name="Gruppieren 36"/>
            <p:cNvGrpSpPr/>
            <p:nvPr/>
          </p:nvGrpSpPr>
          <p:grpSpPr>
            <a:xfrm>
              <a:off x="2915816" y="1794302"/>
              <a:ext cx="1288498" cy="338554"/>
              <a:chOff x="539553" y="3234462"/>
              <a:chExt cx="1288498" cy="338554"/>
            </a:xfrm>
          </p:grpSpPr>
          <p:sp>
            <p:nvSpPr>
              <p:cNvPr id="9" name="Abgerundetes Rechteck 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899592" y="3234462"/>
                <a:ext cx="9284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12 bis 16</a:t>
                </a:r>
                <a:endParaRPr lang="de-DE" sz="1600" dirty="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496" y="45785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Lernorte </a:t>
            </a:r>
            <a:r>
              <a:rPr lang="de-DE" sz="1600" dirty="0" smtClean="0"/>
              <a:t>(Mehrfachnennungen waren möglich)</a:t>
            </a:r>
            <a:endParaRPr lang="de-DE" sz="16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4300874"/>
              </p:ext>
            </p:extLst>
          </p:nvPr>
        </p:nvGraphicFramePr>
        <p:xfrm>
          <a:off x="107504" y="404664"/>
          <a:ext cx="27813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ieren 11"/>
          <p:cNvGrpSpPr/>
          <p:nvPr/>
        </p:nvGrpSpPr>
        <p:grpSpPr>
          <a:xfrm>
            <a:off x="3042936" y="1609228"/>
            <a:ext cx="1228162" cy="338554"/>
            <a:chOff x="539553" y="2761356"/>
            <a:chExt cx="1228162" cy="338554"/>
          </a:xfrm>
        </p:grpSpPr>
        <p:sp>
          <p:nvSpPr>
            <p:cNvPr id="5" name="Abgerundetes Rechteck 4"/>
            <p:cNvSpPr/>
            <p:nvPr/>
          </p:nvSpPr>
          <p:spPr>
            <a:xfrm>
              <a:off x="539553" y="2858625"/>
              <a:ext cx="144015" cy="144016"/>
            </a:xfrm>
            <a:prstGeom prst="roundRect">
              <a:avLst/>
            </a:prstGeom>
            <a:solidFill>
              <a:srgbClr val="003882"/>
            </a:solidFill>
            <a:ln>
              <a:solidFill>
                <a:srgbClr val="0038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899592" y="2761356"/>
              <a:ext cx="8681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zuhause</a:t>
              </a:r>
              <a:endParaRPr lang="de-DE" sz="1600" dirty="0"/>
            </a:p>
          </p:txBody>
        </p:sp>
      </p:grpSp>
      <p:grpSp>
        <p:nvGrpSpPr>
          <p:cNvPr id="7" name="Gruppieren 12"/>
          <p:cNvGrpSpPr/>
          <p:nvPr/>
        </p:nvGrpSpPr>
        <p:grpSpPr>
          <a:xfrm>
            <a:off x="3042936" y="1845781"/>
            <a:ext cx="1849229" cy="338554"/>
            <a:chOff x="539553" y="2996952"/>
            <a:chExt cx="1849229" cy="338554"/>
          </a:xfrm>
        </p:grpSpPr>
        <p:sp>
          <p:nvSpPr>
            <p:cNvPr id="8" name="Abgerundetes Rechteck 7"/>
            <p:cNvSpPr/>
            <p:nvPr/>
          </p:nvSpPr>
          <p:spPr>
            <a:xfrm>
              <a:off x="539553" y="3094221"/>
              <a:ext cx="144015" cy="144016"/>
            </a:xfrm>
            <a:prstGeom prst="roundRect">
              <a:avLst/>
            </a:prstGeom>
            <a:solidFill>
              <a:srgbClr val="00A6DD"/>
            </a:solidFill>
            <a:ln>
              <a:solidFill>
                <a:srgbClr val="00A6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99592" y="2996952"/>
              <a:ext cx="14891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am Arbeitsplatz</a:t>
              </a:r>
              <a:endParaRPr lang="de-DE" sz="1600" dirty="0"/>
            </a:p>
          </p:txBody>
        </p:sp>
      </p:grpSp>
      <p:grpSp>
        <p:nvGrpSpPr>
          <p:cNvPr id="10" name="Gruppieren 13"/>
          <p:cNvGrpSpPr/>
          <p:nvPr/>
        </p:nvGrpSpPr>
        <p:grpSpPr>
          <a:xfrm>
            <a:off x="3042936" y="2082334"/>
            <a:ext cx="1424754" cy="338554"/>
            <a:chOff x="539553" y="3234462"/>
            <a:chExt cx="1424754" cy="338554"/>
          </a:xfrm>
        </p:grpSpPr>
        <p:sp>
          <p:nvSpPr>
            <p:cNvPr id="11" name="Abgerundetes Rechteck 10"/>
            <p:cNvSpPr/>
            <p:nvPr/>
          </p:nvSpPr>
          <p:spPr>
            <a:xfrm>
              <a:off x="539553" y="3331731"/>
              <a:ext cx="144015" cy="14401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99592" y="3234462"/>
              <a:ext cx="10647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unterwegs</a:t>
              </a:r>
              <a:endParaRPr lang="de-DE" sz="16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m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2094935"/>
              </p:ext>
            </p:extLst>
          </p:nvPr>
        </p:nvGraphicFramePr>
        <p:xfrm>
          <a:off x="0" y="548680"/>
          <a:ext cx="277177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feld 26"/>
          <p:cNvSpPr txBox="1"/>
          <p:nvPr/>
        </p:nvSpPr>
        <p:spPr>
          <a:xfrm>
            <a:off x="35496" y="35332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Im Kurs schnell zurecht gefunden</a:t>
            </a:r>
            <a:endParaRPr lang="de-DE" sz="2200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2915816" y="1105172"/>
            <a:ext cx="2357518" cy="1027684"/>
            <a:chOff x="2915816" y="1105172"/>
            <a:chExt cx="2357518" cy="1027684"/>
          </a:xfrm>
        </p:grpSpPr>
        <p:grpSp>
          <p:nvGrpSpPr>
            <p:cNvPr id="17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0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3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35" name="Abgerundetes Rechteck 34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4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20497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4920949"/>
              </p:ext>
            </p:extLst>
          </p:nvPr>
        </p:nvGraphicFramePr>
        <p:xfrm>
          <a:off x="0" y="404664"/>
          <a:ext cx="277177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44624"/>
            <a:ext cx="3530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Eigene Ziele erreicht</a:t>
            </a:r>
            <a:endParaRPr lang="de-DE" sz="2200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2915816" y="908720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55238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3178066"/>
              </p:ext>
            </p:extLst>
          </p:nvPr>
        </p:nvGraphicFramePr>
        <p:xfrm>
          <a:off x="107504" y="332656"/>
          <a:ext cx="284378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0"/>
            <a:ext cx="3606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Curriculare Lernziele erreicht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3078578" y="908720"/>
            <a:ext cx="2357518" cy="1027684"/>
            <a:chOff x="2915816" y="1105172"/>
            <a:chExt cx="2357518" cy="1027684"/>
          </a:xfrm>
        </p:grpSpPr>
        <p:grpSp>
          <p:nvGrpSpPr>
            <p:cNvPr id="23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24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25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26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4761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4920949"/>
              </p:ext>
            </p:extLst>
          </p:nvPr>
        </p:nvGraphicFramePr>
        <p:xfrm>
          <a:off x="483943" y="741881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Diagramm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7813548"/>
              </p:ext>
            </p:extLst>
          </p:nvPr>
        </p:nvGraphicFramePr>
        <p:xfrm>
          <a:off x="0" y="260648"/>
          <a:ext cx="2771775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feld 21"/>
          <p:cNvSpPr txBox="1"/>
          <p:nvPr/>
        </p:nvSpPr>
        <p:spPr>
          <a:xfrm>
            <a:off x="0" y="0"/>
            <a:ext cx="4139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Alle wichtigen Themen behandelt</a:t>
            </a:r>
            <a:endParaRPr lang="de-DE" sz="2200" dirty="0"/>
          </a:p>
        </p:txBody>
      </p:sp>
      <p:graphicFrame>
        <p:nvGraphicFramePr>
          <p:cNvPr id="23" name="Diagramm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3969595"/>
              </p:ext>
            </p:extLst>
          </p:nvPr>
        </p:nvGraphicFramePr>
        <p:xfrm>
          <a:off x="483943" y="4102208"/>
          <a:ext cx="2771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9" name="Gruppieren 38"/>
          <p:cNvGrpSpPr/>
          <p:nvPr/>
        </p:nvGrpSpPr>
        <p:grpSpPr>
          <a:xfrm>
            <a:off x="3078578" y="908720"/>
            <a:ext cx="2357518" cy="1027684"/>
            <a:chOff x="2915816" y="1105172"/>
            <a:chExt cx="2357518" cy="1027684"/>
          </a:xfrm>
        </p:grpSpPr>
        <p:grpSp>
          <p:nvGrpSpPr>
            <p:cNvPr id="40" name="Gruppieren 27"/>
            <p:cNvGrpSpPr/>
            <p:nvPr/>
          </p:nvGrpSpPr>
          <p:grpSpPr>
            <a:xfrm>
              <a:off x="2917684" y="1105172"/>
              <a:ext cx="1158847" cy="338554"/>
              <a:chOff x="539553" y="2761356"/>
              <a:chExt cx="1158847" cy="338554"/>
            </a:xfrm>
          </p:grpSpPr>
          <p:sp>
            <p:nvSpPr>
              <p:cNvPr id="50" name="Abgerundetes Rechteck 49"/>
              <p:cNvSpPr/>
              <p:nvPr/>
            </p:nvSpPr>
            <p:spPr>
              <a:xfrm>
                <a:off x="539553" y="2858625"/>
                <a:ext cx="144015" cy="144016"/>
              </a:xfrm>
              <a:prstGeom prst="roundRect">
                <a:avLst/>
              </a:prstGeom>
              <a:solidFill>
                <a:srgbClr val="003882"/>
              </a:solidFill>
              <a:ln>
                <a:solidFill>
                  <a:srgbClr val="0038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899592" y="2761356"/>
                <a:ext cx="7988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zu</a:t>
                </a:r>
                <a:endParaRPr lang="de-DE" sz="1600" dirty="0"/>
              </a:p>
            </p:txBody>
          </p:sp>
        </p:grpSp>
        <p:grpSp>
          <p:nvGrpSpPr>
            <p:cNvPr id="41" name="Gruppieren 30"/>
            <p:cNvGrpSpPr/>
            <p:nvPr/>
          </p:nvGrpSpPr>
          <p:grpSpPr>
            <a:xfrm>
              <a:off x="2917684" y="1334882"/>
              <a:ext cx="2355650" cy="338554"/>
              <a:chOff x="539553" y="2996952"/>
              <a:chExt cx="2355650" cy="338554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539553" y="3094221"/>
                <a:ext cx="144015" cy="144016"/>
              </a:xfrm>
              <a:prstGeom prst="roundRect">
                <a:avLst/>
              </a:prstGeom>
              <a:solidFill>
                <a:srgbClr val="00A6DD"/>
              </a:solidFill>
              <a:ln>
                <a:solidFill>
                  <a:srgbClr val="00A6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899592" y="2996952"/>
                <a:ext cx="1995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überwiegend zu</a:t>
                </a:r>
                <a:endParaRPr lang="de-DE" sz="1600" dirty="0"/>
              </a:p>
            </p:txBody>
          </p:sp>
        </p:grpSp>
        <p:grpSp>
          <p:nvGrpSpPr>
            <p:cNvPr id="42" name="Gruppieren 33"/>
            <p:cNvGrpSpPr/>
            <p:nvPr/>
          </p:nvGrpSpPr>
          <p:grpSpPr>
            <a:xfrm>
              <a:off x="2917684" y="1564592"/>
              <a:ext cx="1927969" cy="338554"/>
              <a:chOff x="539553" y="3234462"/>
              <a:chExt cx="1927969" cy="338554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99592" y="3234462"/>
                <a:ext cx="1567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weniger zu</a:t>
                </a:r>
                <a:endParaRPr lang="de-DE" sz="1600" dirty="0"/>
              </a:p>
            </p:txBody>
          </p:sp>
        </p:grpSp>
        <p:grpSp>
          <p:nvGrpSpPr>
            <p:cNvPr id="43" name="Gruppieren 36"/>
            <p:cNvGrpSpPr/>
            <p:nvPr/>
          </p:nvGrpSpPr>
          <p:grpSpPr>
            <a:xfrm>
              <a:off x="2915816" y="1794302"/>
              <a:ext cx="1620192" cy="338554"/>
              <a:chOff x="539553" y="3234462"/>
              <a:chExt cx="1620192" cy="338554"/>
            </a:xfrm>
          </p:grpSpPr>
          <p:sp>
            <p:nvSpPr>
              <p:cNvPr id="44" name="Abgerundetes Rechteck 43"/>
              <p:cNvSpPr/>
              <p:nvPr/>
            </p:nvSpPr>
            <p:spPr>
              <a:xfrm>
                <a:off x="539553" y="3331731"/>
                <a:ext cx="144015" cy="144016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899592" y="3234462"/>
                <a:ext cx="1260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 smtClean="0"/>
                  <a:t>trifft nicht zu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5523827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Bildschirmpräsentation (4:3)</PresentationFormat>
  <Paragraphs>188</Paragraphs>
  <Slides>25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</vt:vector>
  </TitlesOfParts>
  <Company>Universität Hamburg - Department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Nutzer</dc:creator>
  <cp:lastModifiedBy>Jasmin Hamadeh</cp:lastModifiedBy>
  <cp:revision>26</cp:revision>
  <dcterms:created xsi:type="dcterms:W3CDTF">2013-12-16T14:33:10Z</dcterms:created>
  <dcterms:modified xsi:type="dcterms:W3CDTF">2013-12-30T20:26:31Z</dcterms:modified>
</cp:coreProperties>
</file>